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Fira Sans Extra Condensed Medium"/>
      <p:regular r:id="rId33"/>
      <p:bold r:id="rId34"/>
      <p:italic r:id="rId35"/>
      <p:boldItalic r:id="rId36"/>
    </p:embeddedFont>
    <p:embeddedFont>
      <p:font typeface="Livvic"/>
      <p:regular r:id="rId37"/>
      <p:bold r:id="rId38"/>
      <p:italic r:id="rId39"/>
      <p:boldItalic r:id="rId40"/>
    </p:embeddedFont>
    <p:embeddedFont>
      <p:font typeface="Catamaran Light"/>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5C296C-277E-45C8-AB0F-DADB2B0943DD}">
  <a:tblStyle styleId="{DC5C296C-277E-45C8-AB0F-DADB2B0943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ivvic-boldItalic.fntdata"/><Relationship Id="rId20" Type="http://schemas.openxmlformats.org/officeDocument/2006/relationships/slide" Target="slides/slide15.xml"/><Relationship Id="rId42" Type="http://schemas.openxmlformats.org/officeDocument/2006/relationships/font" Target="fonts/CatamaranLight-bold.fntdata"/><Relationship Id="rId41" Type="http://schemas.openxmlformats.org/officeDocument/2006/relationships/font" Target="fonts/CatamaranLight-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FiraSansExtraCondensedMedium-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FiraSansExtraCondensedMedium-italic.fntdata"/><Relationship Id="rId12" Type="http://schemas.openxmlformats.org/officeDocument/2006/relationships/slide" Target="slides/slide7.xml"/><Relationship Id="rId34" Type="http://schemas.openxmlformats.org/officeDocument/2006/relationships/font" Target="fonts/FiraSansExtraCondensedMedium-bold.fntdata"/><Relationship Id="rId15" Type="http://schemas.openxmlformats.org/officeDocument/2006/relationships/slide" Target="slides/slide10.xml"/><Relationship Id="rId37" Type="http://schemas.openxmlformats.org/officeDocument/2006/relationships/font" Target="fonts/Livvic-regular.fntdata"/><Relationship Id="rId14" Type="http://schemas.openxmlformats.org/officeDocument/2006/relationships/slide" Target="slides/slide9.xml"/><Relationship Id="rId36" Type="http://schemas.openxmlformats.org/officeDocument/2006/relationships/font" Target="fonts/FiraSansExtraCondensedMedium-boldItalic.fntdata"/><Relationship Id="rId17" Type="http://schemas.openxmlformats.org/officeDocument/2006/relationships/slide" Target="slides/slide12.xml"/><Relationship Id="rId39" Type="http://schemas.openxmlformats.org/officeDocument/2006/relationships/font" Target="fonts/Livvic-italic.fntdata"/><Relationship Id="rId16" Type="http://schemas.openxmlformats.org/officeDocument/2006/relationships/slide" Target="slides/slide11.xml"/><Relationship Id="rId38" Type="http://schemas.openxmlformats.org/officeDocument/2006/relationships/font" Target="fonts/Livvic-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latin typeface="Calibri"/>
                <a:ea typeface="Calibri"/>
                <a:cs typeface="Calibri"/>
                <a:sym typeface="Calibri"/>
              </a:rPr>
              <a:t>Hello and welcome to OSOT’s new graduate resource! This is your one-stop shop to guide you as you navigate your </a:t>
            </a:r>
            <a:r>
              <a:rPr lang="es">
                <a:solidFill>
                  <a:schemeClr val="dk1"/>
                </a:solidFill>
                <a:latin typeface="Calibri"/>
                <a:ea typeface="Calibri"/>
                <a:cs typeface="Calibri"/>
                <a:sym typeface="Calibri"/>
              </a:rPr>
              <a:t>occupational</a:t>
            </a:r>
            <a:r>
              <a:rPr lang="es">
                <a:solidFill>
                  <a:schemeClr val="dk1"/>
                </a:solidFill>
                <a:latin typeface="Calibri"/>
                <a:ea typeface="Calibri"/>
                <a:cs typeface="Calibri"/>
                <a:sym typeface="Calibri"/>
              </a:rPr>
              <a:t> therapy career as a new grad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14532e056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14532e056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To register and practice with the College, you will need proof that you have Professional Liability insurance, which covers expenses in case </a:t>
            </a:r>
            <a:endParaRPr/>
          </a:p>
          <a:p>
            <a:pPr indent="-298450" lvl="0" marL="914400" rtl="0" algn="l">
              <a:spcBef>
                <a:spcPts val="0"/>
              </a:spcBef>
              <a:spcAft>
                <a:spcPts val="0"/>
              </a:spcAft>
              <a:buSzPts val="1100"/>
              <a:buChar char="●"/>
            </a:pPr>
            <a:r>
              <a:rPr lang="es"/>
              <a:t>a client or colleague files a </a:t>
            </a:r>
            <a:r>
              <a:rPr lang="es"/>
              <a:t>complaint</a:t>
            </a:r>
            <a:r>
              <a:rPr lang="es"/>
              <a:t> about you to COTO</a:t>
            </a:r>
            <a:endParaRPr/>
          </a:p>
          <a:p>
            <a:pPr indent="-298450" lvl="0" marL="914400" rtl="0" algn="l">
              <a:spcBef>
                <a:spcPts val="0"/>
              </a:spcBef>
              <a:spcAft>
                <a:spcPts val="0"/>
              </a:spcAft>
              <a:buSzPts val="1100"/>
              <a:buChar char="●"/>
            </a:pPr>
            <a:r>
              <a:rPr lang="es"/>
              <a:t>a client sues you for malpractice</a:t>
            </a:r>
            <a:endParaRPr/>
          </a:p>
          <a:p>
            <a:pPr indent="-298450" lvl="0" marL="914400" rtl="0" algn="l">
              <a:spcBef>
                <a:spcPts val="0"/>
              </a:spcBef>
              <a:spcAft>
                <a:spcPts val="0"/>
              </a:spcAft>
              <a:buSzPts val="1100"/>
              <a:buChar char="●"/>
            </a:pPr>
            <a:r>
              <a:rPr lang="es"/>
              <a:t>or the police issues you a criminal charge </a:t>
            </a:r>
            <a:endParaRPr/>
          </a:p>
          <a:p>
            <a:pPr indent="-298450" lvl="0" marL="457200" rtl="0" algn="l">
              <a:spcBef>
                <a:spcPts val="0"/>
              </a:spcBef>
              <a:spcAft>
                <a:spcPts val="0"/>
              </a:spcAft>
              <a:buSzPts val="1100"/>
              <a:buChar char="●"/>
            </a:pPr>
            <a:r>
              <a:rPr lang="es"/>
              <a:t>if you plan on working right after graduation, get PLI ASAP </a:t>
            </a:r>
            <a:endParaRPr/>
          </a:p>
          <a:p>
            <a:pPr indent="-298450" lvl="1" marL="914400" rtl="0" algn="l">
              <a:spcBef>
                <a:spcPts val="0"/>
              </a:spcBef>
              <a:spcAft>
                <a:spcPts val="0"/>
              </a:spcAft>
              <a:buSzPts val="1100"/>
              <a:buChar char="○"/>
            </a:pPr>
            <a:r>
              <a:rPr lang="es"/>
              <a:t>It is offered by OSOT in which their plan includes things such as sexual abuse therapy and counselling fund endorsement, which is required by COTO, as well as cyber and privacy liability and legal expense reimbursement </a:t>
            </a:r>
            <a:endParaRPr/>
          </a:p>
          <a:p>
            <a:pPr indent="-298450" lvl="0" marL="457200" rtl="0" algn="l">
              <a:spcBef>
                <a:spcPts val="0"/>
              </a:spcBef>
              <a:spcAft>
                <a:spcPts val="0"/>
              </a:spcAft>
              <a:buSzPts val="1100"/>
              <a:buChar char="●"/>
            </a:pPr>
            <a:r>
              <a:rPr lang="es"/>
              <a:t>PLI plans are also offered by AON and CAOT</a:t>
            </a:r>
            <a:endParaRPr/>
          </a:p>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14532e056b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14532e056b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50">
                <a:solidFill>
                  <a:srgbClr val="3C4043"/>
                </a:solidFill>
                <a:highlight>
                  <a:srgbClr val="FFFFFF"/>
                </a:highlight>
                <a:latin typeface="Roboto"/>
                <a:ea typeface="Roboto"/>
                <a:cs typeface="Roboto"/>
                <a:sym typeface="Roboto"/>
              </a:rPr>
              <a:t>Next, here are some tips when finding a job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2f2c49e3a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2f2c49e3a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When searching for a job, search for positions that fit your strengths, skills, qualifications, and interests and make sure to </a:t>
            </a:r>
            <a:r>
              <a:rPr lang="es"/>
              <a:t>research</a:t>
            </a:r>
            <a:r>
              <a:rPr lang="es"/>
              <a:t> the companies that you’re interested in to see if their work culture would be the right fit for you </a:t>
            </a:r>
            <a:endParaRPr/>
          </a:p>
          <a:p>
            <a:pPr indent="-298450" lvl="0" marL="457200" rtl="0" algn="l">
              <a:lnSpc>
                <a:spcPct val="115000"/>
              </a:lnSpc>
              <a:spcBef>
                <a:spcPts val="0"/>
              </a:spcBef>
              <a:spcAft>
                <a:spcPts val="0"/>
              </a:spcAft>
              <a:buSzPts val="1100"/>
              <a:buChar char="●"/>
            </a:pPr>
            <a:r>
              <a:rPr lang="es"/>
              <a:t>Here are some job posting sites to check out, and some information on </a:t>
            </a:r>
            <a:r>
              <a:rPr lang="es"/>
              <a:t>expected</a:t>
            </a:r>
            <a:r>
              <a:rPr lang="es"/>
              <a:t> wages and job prospects for occupational therapists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f2c49e3a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f2c49e3a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When preparing your resume, make sure to customize it along with your cover letter to match the job that you are applying to </a:t>
            </a:r>
            <a:endParaRPr/>
          </a:p>
          <a:p>
            <a:pPr indent="-298450" lvl="1" marL="914400" rtl="0" algn="l">
              <a:lnSpc>
                <a:spcPct val="115000"/>
              </a:lnSpc>
              <a:spcBef>
                <a:spcPts val="0"/>
              </a:spcBef>
              <a:spcAft>
                <a:spcPts val="0"/>
              </a:spcAft>
              <a:buSzPts val="1100"/>
              <a:buChar char="○"/>
            </a:pPr>
            <a:r>
              <a:rPr lang="es"/>
              <a:t>Align your interests, passions, experiences, skills, and knowledge to the job description and company to show how you would be a good fit</a:t>
            </a:r>
            <a:endParaRPr/>
          </a:p>
          <a:p>
            <a:pPr indent="-298450" lvl="0" marL="457200" rtl="0" algn="l">
              <a:lnSpc>
                <a:spcPct val="115000"/>
              </a:lnSpc>
              <a:spcBef>
                <a:spcPts val="0"/>
              </a:spcBef>
              <a:spcAft>
                <a:spcPts val="0"/>
              </a:spcAft>
              <a:buSzPts val="1100"/>
              <a:buChar char="●"/>
            </a:pPr>
            <a:r>
              <a:rPr lang="es"/>
              <a:t>Highlight your accomplishments and experiences from most to least recent and aim to keep your resume under 2 pages</a:t>
            </a:r>
            <a:endParaRPr/>
          </a:p>
          <a:p>
            <a:pPr indent="-298450" lvl="1" marL="914400" rtl="0" algn="l">
              <a:lnSpc>
                <a:spcPct val="115000"/>
              </a:lnSpc>
              <a:spcBef>
                <a:spcPts val="0"/>
              </a:spcBef>
              <a:spcAft>
                <a:spcPts val="0"/>
              </a:spcAft>
              <a:buSzPts val="1100"/>
              <a:buChar char="○"/>
            </a:pPr>
            <a:r>
              <a:rPr lang="es"/>
              <a:t>Some headings to include are listed on this slide</a:t>
            </a:r>
            <a:endParaRPr/>
          </a:p>
          <a:p>
            <a:pPr indent="-298450" lvl="0" marL="457200" rtl="0" algn="l">
              <a:lnSpc>
                <a:spcPct val="115000"/>
              </a:lnSpc>
              <a:spcBef>
                <a:spcPts val="0"/>
              </a:spcBef>
              <a:spcAft>
                <a:spcPts val="0"/>
              </a:spcAft>
              <a:buSzPts val="1100"/>
              <a:buChar char="●"/>
            </a:pPr>
            <a:r>
              <a:rPr lang="es"/>
              <a:t>Before you send off your resume, make sure to proofread it so there are no grammar or spelling mistakes, update your LinkedIn profile, chec that your online </a:t>
            </a:r>
            <a:r>
              <a:rPr lang="es"/>
              <a:t>presence</a:t>
            </a:r>
            <a:r>
              <a:rPr lang="es"/>
              <a:t> is clean, and that the email you are using is </a:t>
            </a:r>
            <a:r>
              <a:rPr lang="es"/>
              <a:t>professional</a:t>
            </a:r>
            <a:r>
              <a:rPr lang="es"/>
              <a:t> </a:t>
            </a:r>
            <a:endParaRPr/>
          </a:p>
          <a:p>
            <a:pPr indent="-298450" lvl="0" marL="457200" rtl="0" algn="l">
              <a:lnSpc>
                <a:spcPct val="115000"/>
              </a:lnSpc>
              <a:spcBef>
                <a:spcPts val="0"/>
              </a:spcBef>
              <a:spcAft>
                <a:spcPts val="0"/>
              </a:spcAft>
              <a:buSzPts val="1100"/>
              <a:buChar char="●"/>
            </a:pPr>
            <a:r>
              <a:rPr lang="es"/>
              <a:t>Note that you will only need to prepare a CV if you plan to pursue a role in academia, which highlights your </a:t>
            </a:r>
            <a:r>
              <a:rPr lang="es"/>
              <a:t>research</a:t>
            </a:r>
            <a:r>
              <a:rPr lang="es"/>
              <a:t> and academic accomplishments more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f2c49e3a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2f2c49e3a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Once you land an interview </a:t>
            </a:r>
            <a:r>
              <a:rPr lang="es"/>
              <a:t>with</a:t>
            </a:r>
            <a:r>
              <a:rPr lang="es"/>
              <a:t> a </a:t>
            </a:r>
            <a:r>
              <a:rPr lang="es"/>
              <a:t>company, make sure you are prepared!</a:t>
            </a:r>
            <a:endParaRPr/>
          </a:p>
          <a:p>
            <a:pPr indent="-298450" lvl="0" marL="457200" rtl="0" algn="l">
              <a:lnSpc>
                <a:spcPct val="115000"/>
              </a:lnSpc>
              <a:spcBef>
                <a:spcPts val="0"/>
              </a:spcBef>
              <a:spcAft>
                <a:spcPts val="0"/>
              </a:spcAft>
              <a:buSzPts val="1100"/>
              <a:buChar char="●"/>
            </a:pPr>
            <a:r>
              <a:rPr lang="es"/>
              <a:t>Do your research on the job and company that you’re interviewing for and think of specific and detailed examples that tell a coherent story to answer each question that the interviewer asks you  </a:t>
            </a:r>
            <a:endParaRPr/>
          </a:p>
          <a:p>
            <a:pPr indent="-298450" lvl="1" marL="914400" rtl="0" algn="l">
              <a:lnSpc>
                <a:spcPct val="115000"/>
              </a:lnSpc>
              <a:spcBef>
                <a:spcPts val="0"/>
              </a:spcBef>
              <a:spcAft>
                <a:spcPts val="0"/>
              </a:spcAft>
              <a:buSzPts val="1100"/>
              <a:buChar char="○"/>
            </a:pPr>
            <a:r>
              <a:rPr lang="es"/>
              <a:t>You can use acronyms such as STAR or CAR to structure your answers </a:t>
            </a:r>
            <a:endParaRPr/>
          </a:p>
          <a:p>
            <a:pPr indent="-298450" lvl="0" marL="457200" rtl="0" algn="l">
              <a:lnSpc>
                <a:spcPct val="115000"/>
              </a:lnSpc>
              <a:spcBef>
                <a:spcPts val="0"/>
              </a:spcBef>
              <a:spcAft>
                <a:spcPts val="0"/>
              </a:spcAft>
              <a:buSzPts val="1100"/>
              <a:buChar char="●"/>
            </a:pPr>
            <a:r>
              <a:rPr lang="es"/>
              <a:t>Common types of questions include behaviour, scenario or situational, technical or competency, and general categories </a:t>
            </a:r>
            <a:endParaRPr/>
          </a:p>
          <a:p>
            <a:pPr indent="-298450" lvl="0" marL="457200" rtl="0" algn="l">
              <a:lnSpc>
                <a:spcPct val="115000"/>
              </a:lnSpc>
              <a:spcBef>
                <a:spcPts val="0"/>
              </a:spcBef>
              <a:spcAft>
                <a:spcPts val="0"/>
              </a:spcAft>
              <a:buSzPts val="1100"/>
              <a:buChar char="●"/>
            </a:pPr>
            <a:r>
              <a:rPr lang="es"/>
              <a:t>When given the opportunity, ask the interviewers questions</a:t>
            </a:r>
            <a:endParaRPr/>
          </a:p>
          <a:p>
            <a:pPr indent="-298450" lvl="1" marL="914400" rtl="0" algn="l">
              <a:lnSpc>
                <a:spcPct val="115000"/>
              </a:lnSpc>
              <a:spcBef>
                <a:spcPts val="0"/>
              </a:spcBef>
              <a:spcAft>
                <a:spcPts val="0"/>
              </a:spcAft>
              <a:buSzPts val="1100"/>
              <a:buChar char="○"/>
            </a:pPr>
            <a:r>
              <a:rPr lang="es"/>
              <a:t>Some good questions to include involve asking about the onboarding process, work culture, and expectations for the first three months of work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f2c49e3a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2f2c49e3a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After you’ve received your first job offer, it may not be your dream job </a:t>
            </a:r>
            <a:endParaRPr/>
          </a:p>
          <a:p>
            <a:pPr indent="-298450" lvl="0" marL="457200" rtl="0" algn="l">
              <a:lnSpc>
                <a:spcPct val="115000"/>
              </a:lnSpc>
              <a:spcBef>
                <a:spcPts val="0"/>
              </a:spcBef>
              <a:spcAft>
                <a:spcPts val="0"/>
              </a:spcAft>
              <a:buSzPts val="1100"/>
              <a:buChar char="●"/>
            </a:pPr>
            <a:r>
              <a:rPr lang="es"/>
              <a:t>But remember that it is a great learning </a:t>
            </a:r>
            <a:r>
              <a:rPr lang="es"/>
              <a:t>opportunity</a:t>
            </a:r>
            <a:r>
              <a:rPr lang="es"/>
              <a:t> and a chance to enter the working field, and where you start isn’t necessarily where you will end up later in your career </a:t>
            </a:r>
            <a:endParaRPr/>
          </a:p>
          <a:p>
            <a:pPr indent="-298450" lvl="0" marL="457200" rtl="0" algn="l">
              <a:lnSpc>
                <a:spcPct val="115000"/>
              </a:lnSpc>
              <a:spcBef>
                <a:spcPts val="0"/>
              </a:spcBef>
              <a:spcAft>
                <a:spcPts val="0"/>
              </a:spcAft>
              <a:buSzPts val="1100"/>
              <a:buChar char="●"/>
            </a:pPr>
            <a:r>
              <a:rPr lang="es"/>
              <a:t>If your employer brings up salary negotiation, make sure that you have researched a salary or hourly wage to be able to negotiate for a fair wage</a:t>
            </a:r>
            <a:endParaRPr/>
          </a:p>
          <a:p>
            <a:pPr indent="-298450" lvl="1" marL="914400" rtl="0" algn="l">
              <a:lnSpc>
                <a:spcPct val="115000"/>
              </a:lnSpc>
              <a:spcBef>
                <a:spcPts val="0"/>
              </a:spcBef>
              <a:spcAft>
                <a:spcPts val="0"/>
              </a:spcAft>
              <a:buSzPts val="1100"/>
              <a:buChar char="○"/>
            </a:pPr>
            <a:r>
              <a:rPr lang="es"/>
              <a:t>Also consider benefits, vacation, pension, growth opportunities, and whether the job itself aligns with your career goals </a:t>
            </a:r>
            <a:endParaRPr/>
          </a:p>
          <a:p>
            <a:pPr indent="-298450" lvl="0" marL="457200" rtl="0" algn="l">
              <a:lnSpc>
                <a:spcPct val="115000"/>
              </a:lnSpc>
              <a:spcBef>
                <a:spcPts val="0"/>
              </a:spcBef>
              <a:spcAft>
                <a:spcPts val="0"/>
              </a:spcAft>
              <a:buSzPts val="1100"/>
              <a:buChar char="●"/>
            </a:pPr>
            <a:r>
              <a:rPr lang="es"/>
              <a:t>For those of you who are interested in starting your own private practice, OSOT has a variety of resources for you to look at </a:t>
            </a:r>
            <a:endParaRPr/>
          </a:p>
          <a:p>
            <a:pPr indent="-298450" lvl="1" marL="914400" rtl="0" algn="l">
              <a:lnSpc>
                <a:spcPct val="115000"/>
              </a:lnSpc>
              <a:spcBef>
                <a:spcPts val="0"/>
              </a:spcBef>
              <a:spcAft>
                <a:spcPts val="0"/>
              </a:spcAft>
              <a:buSzPts val="1100"/>
              <a:buChar char="○"/>
            </a:pPr>
            <a:r>
              <a:rPr lang="es"/>
              <a:t>Consider whether you are ready for private practice and what you need to do to start, and make sure that you stay connected with other OTs to build your network and keep </a:t>
            </a:r>
            <a:r>
              <a:rPr lang="es"/>
              <a:t>updated</a:t>
            </a:r>
            <a:r>
              <a:rPr lang="e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4532e056b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4532e056b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50">
                <a:solidFill>
                  <a:srgbClr val="3C4043"/>
                </a:solidFill>
                <a:highlight>
                  <a:srgbClr val="FFFFFF"/>
                </a:highlight>
                <a:latin typeface="Roboto"/>
                <a:ea typeface="Roboto"/>
                <a:cs typeface="Roboto"/>
                <a:sym typeface="Roboto"/>
              </a:rPr>
              <a:t>Now we’ll talk a little bit about </a:t>
            </a:r>
            <a:r>
              <a:rPr lang="es" sz="1050">
                <a:solidFill>
                  <a:srgbClr val="3C4043"/>
                </a:solidFill>
                <a:highlight>
                  <a:srgbClr val="FFFFFF"/>
                </a:highlight>
                <a:latin typeface="Roboto"/>
                <a:ea typeface="Roboto"/>
                <a:cs typeface="Roboto"/>
                <a:sym typeface="Roboto"/>
              </a:rPr>
              <a:t>financial</a:t>
            </a:r>
            <a:r>
              <a:rPr lang="es" sz="1050">
                <a:solidFill>
                  <a:srgbClr val="3C4043"/>
                </a:solidFill>
                <a:highlight>
                  <a:srgbClr val="FFFFFF"/>
                </a:highlight>
                <a:latin typeface="Roboto"/>
                <a:ea typeface="Roboto"/>
                <a:cs typeface="Roboto"/>
                <a:sym typeface="Roboto"/>
              </a:rPr>
              <a:t> planning and managing your </a:t>
            </a:r>
            <a:r>
              <a:rPr lang="es" sz="1050">
                <a:solidFill>
                  <a:srgbClr val="3C4043"/>
                </a:solidFill>
                <a:highlight>
                  <a:srgbClr val="FFFFFF"/>
                </a:highlight>
                <a:latin typeface="Roboto"/>
                <a:ea typeface="Roboto"/>
                <a:cs typeface="Roboto"/>
                <a:sym typeface="Roboto"/>
              </a:rPr>
              <a:t>money</a:t>
            </a:r>
            <a:r>
              <a:rPr lang="es" sz="1050">
                <a:solidFill>
                  <a:srgbClr val="3C4043"/>
                </a:solidFill>
                <a:highlight>
                  <a:srgbClr val="FFFFFF"/>
                </a:highlight>
                <a:latin typeface="Roboto"/>
                <a:ea typeface="Roboto"/>
                <a:cs typeface="Roboto"/>
                <a:sym typeface="Roboto"/>
              </a:rPr>
              <a:t>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2f2c49e3a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2f2c49e3a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To manage your cash flow, first have a spending plan or budget</a:t>
            </a:r>
            <a:endParaRPr/>
          </a:p>
          <a:p>
            <a:pPr indent="-298450" lvl="1" marL="914400" rtl="0" algn="l">
              <a:lnSpc>
                <a:spcPct val="115000"/>
              </a:lnSpc>
              <a:spcBef>
                <a:spcPts val="0"/>
              </a:spcBef>
              <a:spcAft>
                <a:spcPts val="0"/>
              </a:spcAft>
              <a:buSzPts val="1100"/>
              <a:buChar char="○"/>
            </a:pPr>
            <a:r>
              <a:rPr lang="es"/>
              <a:t>Set automatic </a:t>
            </a:r>
            <a:r>
              <a:rPr lang="es"/>
              <a:t>payments</a:t>
            </a:r>
            <a:r>
              <a:rPr lang="es"/>
              <a:t> for your set expenses, such as your phone, rent, and car</a:t>
            </a:r>
            <a:endParaRPr/>
          </a:p>
          <a:p>
            <a:pPr indent="-298450" lvl="1" marL="914400" rtl="0" algn="l">
              <a:lnSpc>
                <a:spcPct val="115000"/>
              </a:lnSpc>
              <a:spcBef>
                <a:spcPts val="0"/>
              </a:spcBef>
              <a:spcAft>
                <a:spcPts val="0"/>
              </a:spcAft>
              <a:buSzPts val="1100"/>
              <a:buChar char="○"/>
            </a:pPr>
            <a:r>
              <a:rPr lang="es"/>
              <a:t>Try to limit your variable expenses by looking for sales and coupons</a:t>
            </a:r>
            <a:endParaRPr/>
          </a:p>
          <a:p>
            <a:pPr indent="-298450" lvl="1" marL="914400" rtl="0" algn="l">
              <a:lnSpc>
                <a:spcPct val="115000"/>
              </a:lnSpc>
              <a:spcBef>
                <a:spcPts val="0"/>
              </a:spcBef>
              <a:spcAft>
                <a:spcPts val="0"/>
              </a:spcAft>
              <a:buSzPts val="1100"/>
              <a:buChar char="○"/>
            </a:pPr>
            <a:r>
              <a:rPr lang="es"/>
              <a:t>This way, you can use your income gap to increase your financial stability </a:t>
            </a:r>
            <a:endParaRPr/>
          </a:p>
          <a:p>
            <a:pPr indent="-298450" lvl="0" marL="457200" rtl="0" algn="l">
              <a:lnSpc>
                <a:spcPct val="115000"/>
              </a:lnSpc>
              <a:spcBef>
                <a:spcPts val="0"/>
              </a:spcBef>
              <a:spcAft>
                <a:spcPts val="0"/>
              </a:spcAft>
              <a:buSzPts val="1100"/>
              <a:buChar char="●"/>
            </a:pPr>
            <a:r>
              <a:rPr lang="es"/>
              <a:t>Understand how to check, manage, and increase your credit score, which is important for building your financial power and qualifying for loans when you need them </a:t>
            </a:r>
            <a:endParaRPr/>
          </a:p>
          <a:p>
            <a:pPr indent="-298450" lvl="0" marL="457200" rtl="0" algn="l">
              <a:lnSpc>
                <a:spcPct val="115000"/>
              </a:lnSpc>
              <a:spcBef>
                <a:spcPts val="0"/>
              </a:spcBef>
              <a:spcAft>
                <a:spcPts val="0"/>
              </a:spcAft>
              <a:buSzPts val="1100"/>
              <a:buChar char="●"/>
            </a:pPr>
            <a:r>
              <a:rPr lang="es"/>
              <a:t>And finally, have a plan for paying back your student loans </a:t>
            </a:r>
            <a:endParaRPr/>
          </a:p>
          <a:p>
            <a:pPr indent="-298450" lvl="1" marL="914400" rtl="0" algn="l">
              <a:lnSpc>
                <a:spcPct val="115000"/>
              </a:lnSpc>
              <a:spcBef>
                <a:spcPts val="0"/>
              </a:spcBef>
              <a:spcAft>
                <a:spcPts val="0"/>
              </a:spcAft>
              <a:buSzPts val="1100"/>
              <a:buChar char="○"/>
            </a:pPr>
            <a:r>
              <a:rPr lang="es"/>
              <a:t>If possible, sing up for OSAP’s repayment assistance plan to give you some wiggle room</a:t>
            </a:r>
            <a:endParaRPr/>
          </a:p>
          <a:p>
            <a:pPr indent="-298450" lvl="1" marL="914400" rtl="0" algn="l">
              <a:lnSpc>
                <a:spcPct val="115000"/>
              </a:lnSpc>
              <a:spcBef>
                <a:spcPts val="0"/>
              </a:spcBef>
              <a:spcAft>
                <a:spcPts val="0"/>
              </a:spcAft>
              <a:buSzPts val="1100"/>
              <a:buChar char="○"/>
            </a:pPr>
            <a:r>
              <a:rPr lang="es"/>
              <a:t>And take advantage of the tax credits you can get</a:t>
            </a:r>
            <a:endParaRPr/>
          </a:p>
          <a:p>
            <a:pPr indent="-298450" lvl="1" marL="914400" rtl="0" algn="l">
              <a:lnSpc>
                <a:spcPct val="115000"/>
              </a:lnSpc>
              <a:spcBef>
                <a:spcPts val="0"/>
              </a:spcBef>
              <a:spcAft>
                <a:spcPts val="0"/>
              </a:spcAft>
              <a:buSzPts val="1100"/>
              <a:buChar char="○"/>
            </a:pPr>
            <a:r>
              <a:rPr lang="es"/>
              <a:t>Also consider investing your money while paying off your student loan if you are financially able to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2f2c49e3a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2f2c49e3a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If you are planning to be self-employed, know what the criteria is to be considered in private practice</a:t>
            </a:r>
            <a:endParaRPr/>
          </a:p>
          <a:p>
            <a:pPr indent="-298450" lvl="0" marL="457200" rtl="0" algn="l">
              <a:lnSpc>
                <a:spcPct val="115000"/>
              </a:lnSpc>
              <a:spcBef>
                <a:spcPts val="0"/>
              </a:spcBef>
              <a:spcAft>
                <a:spcPts val="0"/>
              </a:spcAft>
              <a:buSzPts val="1100"/>
              <a:buChar char="●"/>
            </a:pPr>
            <a:r>
              <a:rPr lang="es"/>
              <a:t>And make sure to have a personal bank account AND a business account to separate your expenses and transactions </a:t>
            </a:r>
            <a:endParaRPr/>
          </a:p>
          <a:p>
            <a:pPr indent="-298450" lvl="1" marL="914400" rtl="0" algn="l">
              <a:lnSpc>
                <a:spcPct val="115000"/>
              </a:lnSpc>
              <a:spcBef>
                <a:spcPts val="0"/>
              </a:spcBef>
              <a:spcAft>
                <a:spcPts val="0"/>
              </a:spcAft>
              <a:buSzPts val="1100"/>
              <a:buChar char="○"/>
            </a:pPr>
            <a:r>
              <a:rPr lang="es"/>
              <a:t>You should also save a portion of your income into a savings account to pay taxes, and consider finding an accountant to assist you with doing your taxes</a:t>
            </a:r>
            <a:endParaRPr/>
          </a:p>
          <a:p>
            <a:pPr indent="-298450" lvl="0" marL="457200" rtl="0" algn="l">
              <a:lnSpc>
                <a:spcPct val="115000"/>
              </a:lnSpc>
              <a:spcBef>
                <a:spcPts val="0"/>
              </a:spcBef>
              <a:spcAft>
                <a:spcPts val="0"/>
              </a:spcAft>
              <a:buSzPts val="1100"/>
              <a:buChar char="●"/>
            </a:pPr>
            <a:r>
              <a:rPr lang="es"/>
              <a:t>When </a:t>
            </a:r>
            <a:r>
              <a:rPr lang="es"/>
              <a:t>finding</a:t>
            </a:r>
            <a:r>
              <a:rPr lang="es"/>
              <a:t> a financial advisor, </a:t>
            </a:r>
            <a:r>
              <a:rPr lang="es"/>
              <a:t>consider</a:t>
            </a:r>
            <a:r>
              <a:rPr lang="es"/>
              <a:t> the following: </a:t>
            </a:r>
            <a:endParaRPr/>
          </a:p>
          <a:p>
            <a:pPr indent="-298450" lvl="1" marL="914400" rtl="0" algn="l">
              <a:lnSpc>
                <a:spcPct val="115000"/>
              </a:lnSpc>
              <a:spcBef>
                <a:spcPts val="0"/>
              </a:spcBef>
              <a:spcAft>
                <a:spcPts val="0"/>
              </a:spcAft>
              <a:buSzPts val="1100"/>
              <a:buChar char="○"/>
            </a:pPr>
            <a:r>
              <a:rPr lang="es"/>
              <a:t>Are they familiar with the </a:t>
            </a:r>
            <a:r>
              <a:rPr lang="es"/>
              <a:t>healthcare</a:t>
            </a:r>
            <a:r>
              <a:rPr lang="es"/>
              <a:t> sector? How much experience and designations do they have? How are they being compensated? </a:t>
            </a:r>
            <a:endParaRPr/>
          </a:p>
          <a:p>
            <a:pPr indent="-298450" lvl="1" marL="914400" rtl="0" algn="l">
              <a:lnSpc>
                <a:spcPct val="115000"/>
              </a:lnSpc>
              <a:spcBef>
                <a:spcPts val="0"/>
              </a:spcBef>
              <a:spcAft>
                <a:spcPts val="0"/>
              </a:spcAft>
              <a:buSzPts val="1100"/>
              <a:buChar char="○"/>
            </a:pPr>
            <a:r>
              <a:rPr lang="es"/>
              <a:t>Also try not to work with friends or family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4532e056b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14532e056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50">
                <a:solidFill>
                  <a:srgbClr val="3C4043"/>
                </a:solidFill>
                <a:highlight>
                  <a:srgbClr val="FFFFFF"/>
                </a:highlight>
                <a:latin typeface="Roboto"/>
                <a:ea typeface="Roboto"/>
                <a:cs typeface="Roboto"/>
                <a:sym typeface="Roboto"/>
              </a:rPr>
              <a:t>Finally, we will talk about professional development</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s" sz="1600">
                <a:solidFill>
                  <a:srgbClr val="1D262D"/>
                </a:solidFill>
                <a:latin typeface="Calibri"/>
                <a:ea typeface="Calibri"/>
                <a:cs typeface="Calibri"/>
                <a:sym typeface="Calibri"/>
              </a:rPr>
              <a:t>Keeping track of your PD activities and building your professional portfolio is important for: </a:t>
            </a:r>
            <a:endParaRPr sz="1600">
              <a:solidFill>
                <a:srgbClr val="1D262D"/>
              </a:solidFill>
              <a:latin typeface="Calibri"/>
              <a:ea typeface="Calibri"/>
              <a:cs typeface="Calibri"/>
              <a:sym typeface="Calibri"/>
            </a:endParaRPr>
          </a:p>
          <a:p>
            <a:pPr indent="-330200" lvl="0" marL="457200" rtl="0" algn="l">
              <a:spcBef>
                <a:spcPts val="1600"/>
              </a:spcBef>
              <a:spcAft>
                <a:spcPts val="0"/>
              </a:spcAft>
              <a:buClr>
                <a:srgbClr val="1D262D"/>
              </a:buClr>
              <a:buSzPts val="1600"/>
              <a:buFont typeface="Calibri"/>
              <a:buChar char="●"/>
            </a:pPr>
            <a:r>
              <a:rPr lang="es" sz="1600">
                <a:solidFill>
                  <a:srgbClr val="1D262D"/>
                </a:solidFill>
                <a:latin typeface="Calibri"/>
                <a:ea typeface="Calibri"/>
                <a:cs typeface="Calibri"/>
                <a:sym typeface="Calibri"/>
              </a:rPr>
              <a:t>Transitioning between jobs</a:t>
            </a:r>
            <a:endParaRPr sz="1600">
              <a:solidFill>
                <a:srgbClr val="1D262D"/>
              </a:solidFill>
              <a:latin typeface="Calibri"/>
              <a:ea typeface="Calibri"/>
              <a:cs typeface="Calibri"/>
              <a:sym typeface="Calibri"/>
            </a:endParaRPr>
          </a:p>
          <a:p>
            <a:pPr indent="-330200" lvl="0" marL="457200" rtl="0" algn="l">
              <a:spcBef>
                <a:spcPts val="0"/>
              </a:spcBef>
              <a:spcAft>
                <a:spcPts val="0"/>
              </a:spcAft>
              <a:buClr>
                <a:srgbClr val="1D262D"/>
              </a:buClr>
              <a:buSzPts val="1600"/>
              <a:buFont typeface="Calibri"/>
              <a:buChar char="●"/>
            </a:pPr>
            <a:r>
              <a:rPr lang="es" sz="1600">
                <a:solidFill>
                  <a:srgbClr val="1D262D"/>
                </a:solidFill>
                <a:latin typeface="Calibri"/>
                <a:ea typeface="Calibri"/>
                <a:cs typeface="Calibri"/>
                <a:sym typeface="Calibri"/>
              </a:rPr>
              <a:t>Proving your commitment to ongoing competency development </a:t>
            </a:r>
            <a:endParaRPr sz="1600">
              <a:solidFill>
                <a:srgbClr val="1D262D"/>
              </a:solidFill>
              <a:latin typeface="Calibri"/>
              <a:ea typeface="Calibri"/>
              <a:cs typeface="Calibri"/>
              <a:sym typeface="Calibri"/>
            </a:endParaRPr>
          </a:p>
          <a:p>
            <a:pPr indent="-330200" lvl="0" marL="457200" rtl="0" algn="l">
              <a:spcBef>
                <a:spcPts val="0"/>
              </a:spcBef>
              <a:spcAft>
                <a:spcPts val="0"/>
              </a:spcAft>
              <a:buClr>
                <a:srgbClr val="1D262D"/>
              </a:buClr>
              <a:buSzPts val="1600"/>
              <a:buFont typeface="Calibri"/>
              <a:buChar char="●"/>
            </a:pPr>
            <a:r>
              <a:rPr lang="es" sz="1600">
                <a:solidFill>
                  <a:srgbClr val="1D262D"/>
                </a:solidFill>
                <a:latin typeface="Calibri"/>
                <a:ea typeface="Calibri"/>
                <a:cs typeface="Calibri"/>
                <a:sym typeface="Calibri"/>
              </a:rPr>
              <a:t>Your growth as an occupational therapist and determining your needs and goals</a:t>
            </a:r>
            <a:endParaRPr sz="1600">
              <a:solidFill>
                <a:srgbClr val="1D262D"/>
              </a:solidFill>
              <a:latin typeface="Calibri"/>
              <a:ea typeface="Calibri"/>
              <a:cs typeface="Calibri"/>
              <a:sym typeface="Calibri"/>
            </a:endParaRPr>
          </a:p>
          <a:p>
            <a:pPr indent="0" lvl="0" marL="0" rtl="0" algn="l">
              <a:spcBef>
                <a:spcPts val="1600"/>
              </a:spcBef>
              <a:spcAft>
                <a:spcPts val="0"/>
              </a:spcAft>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4532e056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14532e056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rgbClr val="3C4043"/>
                </a:solidFill>
                <a:latin typeface="Calibri"/>
                <a:ea typeface="Calibri"/>
                <a:cs typeface="Calibri"/>
                <a:sym typeface="Calibri"/>
              </a:rPr>
              <a:t>These are the topics that will be discussed in this resource. Feel free to click on the links on this document to jump to the section you want to look at. </a:t>
            </a:r>
            <a:endParaRPr>
              <a:solidFill>
                <a:srgbClr val="3C4043"/>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4532e056b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4532e056b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To stay evidence-informed, OSOT, CAOT, and COTO offer a variety of resources and support, such as conferences, webinars, and workshops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4532e056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4532e056b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solidFill>
                  <a:schemeClr val="dk1"/>
                </a:solidFill>
              </a:rPr>
              <a:t>You should also stay current with what is happening in the profession and the healthcare system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s">
                <a:solidFill>
                  <a:schemeClr val="dk1"/>
                </a:solidFill>
              </a:rPr>
              <a:t>A few ways you can do this is follow relevant organizations and companies on social media, subscribe to their mailing lists, sign up for alerts, and search research journal sites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f2c49e3a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f2c49e3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And finally, to stay connected to other OTs and health professionals, OSOT and CAOT have networking opportunities through conferences, and OSOT also have interest groups, sector-specific teams, and mentorship programs that you can join </a:t>
            </a:r>
            <a:endParaRPr/>
          </a:p>
          <a:p>
            <a:pPr indent="-298450" lvl="0" marL="457200" rtl="0" algn="l">
              <a:lnSpc>
                <a:spcPct val="115000"/>
              </a:lnSpc>
              <a:spcBef>
                <a:spcPts val="0"/>
              </a:spcBef>
              <a:spcAft>
                <a:spcPts val="0"/>
              </a:spcAft>
              <a:buSzPts val="1100"/>
              <a:buChar char="●"/>
            </a:pPr>
            <a:r>
              <a:rPr lang="es"/>
              <a:t>Social media is also great to stay connected, but make sure to adhere to COTO’s guidelines for this </a:t>
            </a:r>
            <a:endParaRPr/>
          </a:p>
          <a:p>
            <a:pPr indent="-298450" lvl="0" marL="457200" rtl="0" algn="l">
              <a:lnSpc>
                <a:spcPct val="115000"/>
              </a:lnSpc>
              <a:spcBef>
                <a:spcPts val="0"/>
              </a:spcBef>
              <a:spcAft>
                <a:spcPts val="0"/>
              </a:spcAft>
              <a:buSzPts val="1100"/>
              <a:buChar char="●"/>
            </a:pPr>
            <a:r>
              <a:rPr lang="es"/>
              <a:t>If you require funding, the Government of Ontario provides support for small businesses and entrepreneurs and OSOT offers a research fund which you can apply for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f2c49e3a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2f2c49e3a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Good luck to you all on your journey as occupational therapists!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Don’t forget what OSOT is here for - we’re your one-stop shop for advocacy, professional development, practice resources, networking, and more as a new grad until you retire, and beyond!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14532e056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14532e056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50">
                <a:solidFill>
                  <a:srgbClr val="3C4043"/>
                </a:solidFill>
                <a:highlight>
                  <a:srgbClr val="FFFFFF"/>
                </a:highlight>
                <a:latin typeface="Roboto"/>
                <a:ea typeface="Roboto"/>
                <a:cs typeface="Roboto"/>
                <a:sym typeface="Roboto"/>
              </a:rPr>
              <a:t>The first step to think about is writing the certification exam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4532e056b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4532e056b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The National Occupational Therapy Certification Exam (or the NOTCE for short) is administered by the Canadian Association of Occupational Therapists (or CAOT)</a:t>
            </a:r>
            <a:endParaRPr/>
          </a:p>
          <a:p>
            <a:pPr indent="-298450" lvl="0" marL="457200" rtl="0" algn="l">
              <a:spcBef>
                <a:spcPts val="0"/>
              </a:spcBef>
              <a:spcAft>
                <a:spcPts val="0"/>
              </a:spcAft>
              <a:buSzPts val="1100"/>
              <a:buChar char="●"/>
            </a:pPr>
            <a:r>
              <a:rPr lang="es"/>
              <a:t>Everything including registration, paying to write the exam, and getting your results will be accessed through your CAOT account</a:t>
            </a:r>
            <a:endParaRPr/>
          </a:p>
          <a:p>
            <a:pPr indent="-298450" lvl="0" marL="457200" rtl="0" algn="l">
              <a:spcBef>
                <a:spcPts val="0"/>
              </a:spcBef>
              <a:spcAft>
                <a:spcPts val="0"/>
              </a:spcAft>
              <a:buSzPts val="1100"/>
              <a:buChar char="●"/>
            </a:pPr>
            <a:r>
              <a:rPr lang="es"/>
              <a:t>You must get a grade of 70% to pass</a:t>
            </a:r>
            <a:endParaRPr/>
          </a:p>
          <a:p>
            <a:pPr indent="-298450" lvl="0" marL="457200" rtl="0" algn="l">
              <a:spcBef>
                <a:spcPts val="0"/>
              </a:spcBef>
              <a:spcAft>
                <a:spcPts val="0"/>
              </a:spcAft>
              <a:buSzPts val="1100"/>
              <a:buChar char="●"/>
            </a:pPr>
            <a:r>
              <a:rPr lang="es"/>
              <a:t>And the exam consists of 2 parts, which are 2 hours each in which you must answer 100 multiple choice questions (thus a total of 4 hours and 200 questions)</a:t>
            </a:r>
            <a:endParaRPr/>
          </a:p>
          <a:p>
            <a:pPr indent="-298450" lvl="0" marL="457200" rtl="0" algn="l">
              <a:spcBef>
                <a:spcPts val="0"/>
              </a:spcBef>
              <a:spcAft>
                <a:spcPts val="0"/>
              </a:spcAft>
              <a:buSzPts val="1100"/>
              <a:buChar char="●"/>
            </a:pPr>
            <a:r>
              <a:rPr lang="es"/>
              <a:t>The NOTCE is offered 3 times a year around April, September, and December and can be written in-person at a designated writing centre or online in your home with live proctoring</a:t>
            </a:r>
            <a:endParaRPr/>
          </a:p>
          <a:p>
            <a:pPr indent="-298450" lvl="0" marL="457200" rtl="0" algn="l">
              <a:spcBef>
                <a:spcPts val="0"/>
              </a:spcBef>
              <a:spcAft>
                <a:spcPts val="0"/>
              </a:spcAft>
              <a:buSzPts val="1100"/>
              <a:buChar char="●"/>
            </a:pPr>
            <a:r>
              <a:rPr lang="es"/>
              <a:t>You must be a Canadan graduate of an approved </a:t>
            </a:r>
            <a:r>
              <a:rPr lang="es"/>
              <a:t>occupational</a:t>
            </a:r>
            <a:r>
              <a:rPr lang="es"/>
              <a:t> </a:t>
            </a:r>
            <a:r>
              <a:rPr lang="es"/>
              <a:t>therapy</a:t>
            </a:r>
            <a:r>
              <a:rPr lang="es"/>
              <a:t> education program and your university must send a confirmation email that you completed your program to the NOTCE department before you write your exam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14532e056b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14532e056b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To prepare for the NOTCE, CAOT has </a:t>
            </a:r>
            <a:r>
              <a:rPr lang="es"/>
              <a:t>published</a:t>
            </a:r>
            <a:r>
              <a:rPr lang="es"/>
              <a:t> a few study resources (some are free and some are paid) </a:t>
            </a:r>
            <a:endParaRPr/>
          </a:p>
          <a:p>
            <a:pPr indent="-298450" lvl="0" marL="457200" rtl="0" algn="l">
              <a:lnSpc>
                <a:spcPct val="115000"/>
              </a:lnSpc>
              <a:spcBef>
                <a:spcPts val="0"/>
              </a:spcBef>
              <a:spcAft>
                <a:spcPts val="0"/>
              </a:spcAft>
              <a:buSzPts val="1100"/>
              <a:buChar char="●"/>
            </a:pPr>
            <a:r>
              <a:rPr lang="es"/>
              <a:t>If you require </a:t>
            </a:r>
            <a:r>
              <a:rPr lang="es"/>
              <a:t>testing</a:t>
            </a:r>
            <a:r>
              <a:rPr lang="es"/>
              <a:t> accommodations, you can request this by completing a form while registering for the NOTCE and providing supporting documents</a:t>
            </a:r>
            <a:endParaRPr/>
          </a:p>
          <a:p>
            <a:pPr indent="-298450" lvl="0" marL="457200" rtl="0" algn="l">
              <a:lnSpc>
                <a:spcPct val="115000"/>
              </a:lnSpc>
              <a:spcBef>
                <a:spcPts val="0"/>
              </a:spcBef>
              <a:spcAft>
                <a:spcPts val="0"/>
              </a:spcAft>
              <a:buSzPts val="1100"/>
              <a:buChar char="●"/>
            </a:pPr>
            <a:r>
              <a:rPr lang="es"/>
              <a:t>Once you write the NOTCE, your results will be posted on your CAOT profile around 6 to 8 weeks after your exam date </a:t>
            </a:r>
            <a:endParaRPr/>
          </a:p>
          <a:p>
            <a:pPr indent="-298450" lvl="0" marL="457200" rtl="0" algn="l">
              <a:lnSpc>
                <a:spcPct val="115000"/>
              </a:lnSpc>
              <a:spcBef>
                <a:spcPts val="0"/>
              </a:spcBef>
              <a:spcAft>
                <a:spcPts val="0"/>
              </a:spcAft>
              <a:buSzPts val="1100"/>
              <a:buChar char="●"/>
            </a:pPr>
            <a:r>
              <a:rPr lang="es"/>
              <a:t>If you do not pass, you have </a:t>
            </a:r>
            <a:r>
              <a:rPr lang="es"/>
              <a:t>options</a:t>
            </a:r>
            <a:r>
              <a:rPr lang="es"/>
              <a:t> to request a reconsideration, appeal, or manual rescore</a:t>
            </a:r>
            <a:endParaRPr/>
          </a:p>
          <a:p>
            <a:pPr indent="-298450" lvl="0" marL="457200" rtl="0" algn="l">
              <a:lnSpc>
                <a:spcPct val="115000"/>
              </a:lnSpc>
              <a:spcBef>
                <a:spcPts val="0"/>
              </a:spcBef>
              <a:spcAft>
                <a:spcPts val="0"/>
              </a:spcAft>
              <a:buSzPts val="1100"/>
              <a:buChar char="●"/>
            </a:pPr>
            <a:r>
              <a:rPr lang="es"/>
              <a:t>You have a total of 3 attempts to pass the NOTCE until you are no longer eligible to write it again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4532e056b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4532e056b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50">
                <a:solidFill>
                  <a:srgbClr val="3C4043"/>
                </a:solidFill>
                <a:highlight>
                  <a:srgbClr val="FFFFFF"/>
                </a:highlight>
                <a:latin typeface="Roboto"/>
                <a:ea typeface="Roboto"/>
                <a:cs typeface="Roboto"/>
                <a:sym typeface="Roboto"/>
              </a:rPr>
              <a:t>Next, we will talk about how to register with the College of Occupational Therapists of Ontario, or COTO for short</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14532e056b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14532e056b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s"/>
              <a:t>To use the title occupational therapist and practice in Ontario, you must be registered with COTO</a:t>
            </a:r>
            <a:endParaRPr/>
          </a:p>
          <a:p>
            <a:pPr indent="-298450" lvl="0" marL="457200" rtl="0" algn="l">
              <a:lnSpc>
                <a:spcPct val="115000"/>
              </a:lnSpc>
              <a:spcBef>
                <a:spcPts val="0"/>
              </a:spcBef>
              <a:spcAft>
                <a:spcPts val="0"/>
              </a:spcAft>
              <a:buSzPts val="1100"/>
              <a:buChar char="●"/>
            </a:pPr>
            <a:r>
              <a:rPr lang="es"/>
              <a:t>You can start practicing before writing the NOTCE with a provisional license if you do the following</a:t>
            </a:r>
            <a:endParaRPr/>
          </a:p>
          <a:p>
            <a:pPr indent="-298450" lvl="1" marL="914400" rtl="0" algn="l">
              <a:lnSpc>
                <a:spcPct val="115000"/>
              </a:lnSpc>
              <a:spcBef>
                <a:spcPts val="0"/>
              </a:spcBef>
              <a:spcAft>
                <a:spcPts val="0"/>
              </a:spcAft>
              <a:buSzPts val="1100"/>
              <a:buChar char="○"/>
            </a:pPr>
            <a:r>
              <a:rPr lang="es"/>
              <a:t>First, register with COTO and meet all their general </a:t>
            </a:r>
            <a:r>
              <a:rPr lang="es"/>
              <a:t>registration</a:t>
            </a:r>
            <a:r>
              <a:rPr lang="es"/>
              <a:t> requirements</a:t>
            </a:r>
            <a:endParaRPr/>
          </a:p>
          <a:p>
            <a:pPr indent="-298450" lvl="1" marL="914400" rtl="0" algn="l">
              <a:lnSpc>
                <a:spcPct val="115000"/>
              </a:lnSpc>
              <a:spcBef>
                <a:spcPts val="0"/>
              </a:spcBef>
              <a:spcAft>
                <a:spcPts val="0"/>
              </a:spcAft>
              <a:buSzPts val="1100"/>
              <a:buChar char="○"/>
            </a:pPr>
            <a:r>
              <a:rPr lang="es"/>
              <a:t>Register for the next available examination date of the NOTCE</a:t>
            </a:r>
            <a:endParaRPr/>
          </a:p>
          <a:p>
            <a:pPr indent="-298450" lvl="1" marL="914400" rtl="0" algn="l">
              <a:lnSpc>
                <a:spcPct val="115000"/>
              </a:lnSpc>
              <a:spcBef>
                <a:spcPts val="0"/>
              </a:spcBef>
              <a:spcAft>
                <a:spcPts val="0"/>
              </a:spcAft>
              <a:buSzPts val="1100"/>
              <a:buChar char="○"/>
            </a:pPr>
            <a:r>
              <a:rPr lang="es"/>
              <a:t>Have an offer of employment where you will be supervised by an occupational therapist who has held general registration for a least a year</a:t>
            </a:r>
            <a:endParaRPr/>
          </a:p>
          <a:p>
            <a:pPr indent="-298450" lvl="1" marL="914400" rtl="0" algn="l">
              <a:lnSpc>
                <a:spcPct val="115000"/>
              </a:lnSpc>
              <a:spcBef>
                <a:spcPts val="0"/>
              </a:spcBef>
              <a:spcAft>
                <a:spcPts val="0"/>
              </a:spcAft>
              <a:buSzPts val="1100"/>
              <a:buChar char="○"/>
            </a:pPr>
            <a:r>
              <a:rPr lang="es"/>
              <a:t>And fill out and submit a provisional registration supervision agreement</a:t>
            </a:r>
            <a:endParaRPr/>
          </a:p>
          <a:p>
            <a:pPr indent="-298450" lvl="0" marL="457200" rtl="0" algn="l">
              <a:lnSpc>
                <a:spcPct val="115000"/>
              </a:lnSpc>
              <a:spcBef>
                <a:spcPts val="0"/>
              </a:spcBef>
              <a:spcAft>
                <a:spcPts val="0"/>
              </a:spcAft>
              <a:buSzPts val="1100"/>
              <a:buChar char="●"/>
            </a:pPr>
            <a:r>
              <a:rPr lang="es"/>
              <a:t>After passing the NOTCE, you become eligible to register for a general license</a:t>
            </a:r>
            <a:endParaRPr/>
          </a:p>
          <a:p>
            <a:pPr indent="-298450" lvl="1" marL="914400" rtl="0" algn="l">
              <a:lnSpc>
                <a:spcPct val="115000"/>
              </a:lnSpc>
              <a:spcBef>
                <a:spcPts val="0"/>
              </a:spcBef>
              <a:spcAft>
                <a:spcPts val="0"/>
              </a:spcAft>
              <a:buSzPts val="1100"/>
              <a:buChar char="○"/>
            </a:pPr>
            <a:r>
              <a:rPr lang="es"/>
              <a:t>If you fail the NOTCE, your provisional license can be extended until the next available exam date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4532e056b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14532e056b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s"/>
              <a:t>Here is a quick table to show what titles you are allowed to use based on your registration status with the College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14532e056b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14532e056b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50">
                <a:solidFill>
                  <a:srgbClr val="3C4043"/>
                </a:solidFill>
                <a:highlight>
                  <a:srgbClr val="FFFFFF"/>
                </a:highlight>
                <a:latin typeface="Roboto"/>
                <a:ea typeface="Roboto"/>
                <a:cs typeface="Roboto"/>
                <a:sym typeface="Roboto"/>
              </a:rPr>
              <a:t>Next, we will discuss professional liability insurance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Calibri"/>
              <a:buNone/>
              <a:defRPr b="1" sz="2800">
                <a:solidFill>
                  <a:schemeClr val="dk2"/>
                </a:solidFill>
                <a:latin typeface="Calibri"/>
                <a:ea typeface="Calibri"/>
                <a:cs typeface="Calibri"/>
                <a:sym typeface="Calibri"/>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libri"/>
              <a:buChar char="●"/>
              <a:defRPr sz="1200">
                <a:solidFill>
                  <a:schemeClr val="dk1"/>
                </a:solidFill>
                <a:latin typeface="Calibri"/>
                <a:ea typeface="Calibri"/>
                <a:cs typeface="Calibri"/>
                <a:sym typeface="Calibri"/>
              </a:defRPr>
            </a:lvl1pPr>
            <a:lvl2pPr indent="-304800" lvl="1" marL="9144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2pPr>
            <a:lvl3pPr indent="-304800" lvl="2" marL="13716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3pPr>
            <a:lvl4pPr indent="-304800" lvl="3" marL="18288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4pPr>
            <a:lvl5pPr indent="-304800" lvl="4" marL="22860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5pPr>
            <a:lvl6pPr indent="-304800" lvl="5" marL="27432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6pPr>
            <a:lvl7pPr indent="-304800" lvl="6" marL="32004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7pPr>
            <a:lvl8pPr indent="-304800" lvl="7" marL="3657600" rtl="0">
              <a:lnSpc>
                <a:spcPct val="115000"/>
              </a:lnSpc>
              <a:spcBef>
                <a:spcPts val="1600"/>
              </a:spcBef>
              <a:spcAft>
                <a:spcPts val="0"/>
              </a:spcAft>
              <a:buClr>
                <a:schemeClr val="dk1"/>
              </a:buClr>
              <a:buSzPts val="1200"/>
              <a:buFont typeface="Calibri"/>
              <a:buChar char="○"/>
              <a:defRPr sz="1200">
                <a:solidFill>
                  <a:schemeClr val="dk1"/>
                </a:solidFill>
                <a:latin typeface="Calibri"/>
                <a:ea typeface="Calibri"/>
                <a:cs typeface="Calibri"/>
                <a:sym typeface="Calibri"/>
              </a:defRPr>
            </a:lvl8pPr>
            <a:lvl9pPr indent="-304800" lvl="8" marL="4114800" rtl="0">
              <a:lnSpc>
                <a:spcPct val="115000"/>
              </a:lnSpc>
              <a:spcBef>
                <a:spcPts val="1600"/>
              </a:spcBef>
              <a:spcAft>
                <a:spcPts val="1600"/>
              </a:spcAft>
              <a:buClr>
                <a:schemeClr val="dk1"/>
              </a:buClr>
              <a:buSzPts val="1200"/>
              <a:buFont typeface="Calibri"/>
              <a:buChar char="■"/>
              <a:defRPr sz="1200">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www.osot.on.ca/OSOT/Membership_Pages/Benefit_Programs/Professional_Liability_Insurance.aspx" TargetMode="External"/><Relationship Id="rId4" Type="http://schemas.openxmlformats.org/officeDocument/2006/relationships/hyperlink" Target="https://www.aon.com/canada/aha/ot/index" TargetMode="External"/><Relationship Id="rId5" Type="http://schemas.openxmlformats.org/officeDocument/2006/relationships/hyperlink" Target="https://caot.ca/site/membership/insurance/PLI?nav=sidebar&amp;banner=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1" Type="http://schemas.openxmlformats.org/officeDocument/2006/relationships/hyperlink" Target="https://occupations.esdc.gc.ca/sppc-cops/occupationsummarydetail.jsp?tid=113&amp;wbdisable=true" TargetMode="External"/><Relationship Id="rId10" Type="http://schemas.openxmlformats.org/officeDocument/2006/relationships/hyperlink" Target="https://www.services.labour.gov.on.ca/labourmarket-ui/jobProfile?nocCode=31203"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osot.on.ca/OSOT/Careers_Advertising/Career_Postings/OSOT/Careers___Advertising_Pages/Career_Postings.aspx?hkey=93ec66b7-f0fc-450b-9276-bdc4cc5d6a3f" TargetMode="External"/><Relationship Id="rId4" Type="http://schemas.openxmlformats.org/officeDocument/2006/relationships/hyperlink" Target="https://caot.ca/client/relation_roster/clientRelationRosterView.html?clientRelationRosterId=56" TargetMode="External"/><Relationship Id="rId9" Type="http://schemas.openxmlformats.org/officeDocument/2006/relationships/hyperlink" Target="https://www.osot.on.ca/member_profile_report" TargetMode="External"/><Relationship Id="rId5" Type="http://schemas.openxmlformats.org/officeDocument/2006/relationships/hyperlink" Target="https://www.jobbank.gc.ca/marketreport/jobs/4168/ca" TargetMode="External"/><Relationship Id="rId6" Type="http://schemas.openxmlformats.org/officeDocument/2006/relationships/hyperlink" Target="https://ca.indeed.com/jobs?q=occupational+therapist&amp;l=Ontario&amp;from=searchOnHP&amp;vjk=dcfa56764351df18" TargetMode="External"/><Relationship Id="rId7" Type="http://schemas.openxmlformats.org/officeDocument/2006/relationships/hyperlink" Target="https://www.glassdoor.ca/Job/toronto-occupational-therapist-jobs-SRCH_IL.0,7_IC2281069_KO8,30.htm?" TargetMode="External"/><Relationship Id="rId8" Type="http://schemas.openxmlformats.org/officeDocument/2006/relationships/hyperlink" Target="https://charityvillag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sparkmailapp.com/blog/create-professional-email-address-format-examples#:~:text=your%20email%20address.-,Professional%20Email%20Address%20Format,firstnameinitiallastname%40domain.tld" TargetMode="External"/><Relationship Id="rId4" Type="http://schemas.openxmlformats.org/officeDocument/2006/relationships/hyperlink" Target="https://ca.indeed.com/career-advice/resumes-cover-letters/healthcare-resum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slideshare.net/anitahamilton/preparing-for-a-job-interview-as-an-ot" TargetMode="External"/><Relationship Id="rId4" Type="http://schemas.openxmlformats.org/officeDocument/2006/relationships/hyperlink" Target="https://www.myotspot.com/first-ot-job-inter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osot.on.ca/OSOT/Practice_Resources/Sector_Resources/Private_Practice/OSOT/Practice_Resources_Pages/Sector_Resource_Pages/Private_Practice.aspx?hkey=be07dd24-f140-4cb2-a898-c255cdfdd0b2" TargetMode="External"/><Relationship Id="rId4" Type="http://schemas.openxmlformats.org/officeDocument/2006/relationships/hyperlink" Target="https://prolink.insure/associations/osot/#business-professional-need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1" Type="http://schemas.openxmlformats.org/officeDocument/2006/relationships/hyperlink" Target="https://osap.gov.on.ca/dc/TCONT003399" TargetMode="External"/><Relationship Id="rId10" Type="http://schemas.openxmlformats.org/officeDocument/2006/relationships/hyperlink" Target="https://osap.gov.on.ca/OSAPPortal/en/A-ZListofAid/PRDR019256.html" TargetMode="External"/><Relationship Id="rId12" Type="http://schemas.openxmlformats.org/officeDocument/2006/relationships/hyperlink" Target="https://www.canadalife.com/investing-saving/pay-off-student-loan-vs-invest.html" TargetMode="External"/><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drive.google.com/file/d/1mAibyqTIF0wNRRvJOCrf217gMb8SPXlq/view?usp=share_link" TargetMode="External"/><Relationship Id="rId4" Type="http://schemas.openxmlformats.org/officeDocument/2006/relationships/hyperlink" Target="https://www.consumer.equifax.ca/canada/equifax/b_en.html?utm_source=google&amp;utm_medium=cpc&amp;utm_campaign=tin-g-evr-br&amp;utm_content=CA_EN_G_PRSP_BR_Paid_Core+tCPA+Test+V2&amp;gclid=CjwKCAjw__ihBhADEiwAXEazJpnJ_rtGQCVtnNs8-xh5VqfZpvuJghtpGgaLmOu2NrIgxaF0tptkRxoCm1UQAvD_BwE&amp;gclsrc=aw.ds" TargetMode="External"/><Relationship Id="rId9" Type="http://schemas.openxmlformats.org/officeDocument/2006/relationships/hyperlink" Target="https://osap.gov.on.ca/AidEstimator2223Web/enterapp/debt_calculator.xhtml" TargetMode="External"/><Relationship Id="rId5" Type="http://schemas.openxmlformats.org/officeDocument/2006/relationships/hyperlink" Target="https://www.transunion.ca/personal/credit-report-charlie-495?channel=paid&amp;cid=ppc:google:competitorG_Competitor_Equifax_D_SK&amp;gclid=CjwKCAjw__ihBhADEiwAXEazJqnuSLgZ2Gy8pNtWRNo7OP7K9XW3iSx7U7HpU7d1AwmvYQl93NBtZRoCMpIQAvD_BwE" TargetMode="External"/><Relationship Id="rId6" Type="http://schemas.openxmlformats.org/officeDocument/2006/relationships/hyperlink" Target="https://www.consumer.equifax.ca/personal/education/credit-report/understanding-hard-inquiries-on-credit-report/" TargetMode="External"/><Relationship Id="rId7" Type="http://schemas.openxmlformats.org/officeDocument/2006/relationships/hyperlink" Target="https://www.canada.ca/en/financial-consumer-agency/services/credit-reports-score/improve-credit-score.html" TargetMode="External"/><Relationship Id="rId8" Type="http://schemas.openxmlformats.org/officeDocument/2006/relationships/hyperlink" Target="https://www.equifax.com/personal/education/credit-cards/credit-limit-increases-what-to-know/#:~:text=If%20you're%20considering%20a,payments%20when%20reviewing%20your%20reques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smartasset.com/financial-advisor/a-guide-to-financial-advisor-compensation-models" TargetMode="External"/><Relationship Id="rId4" Type="http://schemas.openxmlformats.org/officeDocument/2006/relationships/hyperlink" Target="https://www.coto.org/standards-and-resources/ethics-standards-guidelines" TargetMode="External"/><Relationship Id="rId5" Type="http://schemas.openxmlformats.org/officeDocument/2006/relationships/hyperlink" Target="https://www.osot.on.ca/OSOT/Practice_Resources/Sector_Resources/Private_Practice/OSOT/Practice_Resources_Pages/Sector_Resource_Pages/Private_Practice.aspx?hkey=be07dd24-f140-4cb2-a898-c255cdfdd0b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9.xml"/><Relationship Id="rId4" Type="http://schemas.openxmlformats.org/officeDocument/2006/relationships/slide" Target="/ppt/slides/slide3.xml"/><Relationship Id="rId9" Type="http://schemas.openxmlformats.org/officeDocument/2006/relationships/slide" Target="/ppt/slides/slide19.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6.xml"/><Relationship Id="rId8" Type="http://schemas.openxmlformats.org/officeDocument/2006/relationships/slide" Target="/ppt/slides/slide16.xml"/></Relationships>
</file>

<file path=ppt/slides/_rels/slide20.xml.rels><?xml version="1.0" encoding="UTF-8" standalone="yes"?><Relationships xmlns="http://schemas.openxmlformats.org/package/2006/relationships"><Relationship Id="rId20" Type="http://schemas.openxmlformats.org/officeDocument/2006/relationships/hyperlink" Target="https://www.coto.org/registrants/practice-support/questions-and-answers" TargetMode="External"/><Relationship Id="rId11" Type="http://schemas.openxmlformats.org/officeDocument/2006/relationships/hyperlink" Target="https://caot.ca/site/prof-dev/events/conference" TargetMode="External"/><Relationship Id="rId10" Type="http://schemas.openxmlformats.org/officeDocument/2006/relationships/hyperlink" Target="https://www.osot.on.ca/OSOT/Membership/Member_Benefits/OSOT/Membership_Pages/Member_Benefit_Programs.aspx?hkey=2d6c5b62-4695-47a2-a4e7-2eba38504a11" TargetMode="External"/><Relationship Id="rId13" Type="http://schemas.openxmlformats.org/officeDocument/2006/relationships/hyperlink" Target="https://caot.ca/site/prac-res/periodics/OTNow" TargetMode="External"/><Relationship Id="rId12" Type="http://schemas.openxmlformats.org/officeDocument/2006/relationships/hyperlink" Target="https://caot.ca/site/prof-dev/pd/webinars?nav=sidebar&amp;banner=3"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www.osot.on.ca/OSOT/Professional_Development/OSOT_Conference/OSOT/Events/OSOT_Conference2022.aspx?hkey=885f07f8-4bf3-4e99-8c2f-6beca9914132" TargetMode="External"/><Relationship Id="rId4" Type="http://schemas.openxmlformats.org/officeDocument/2006/relationships/hyperlink" Target="https://www.osot.on.ca/OSOT/Professional_Development/OSOT_Events/OSOT/Events/Professional_Development/Upcoming_Events.aspx?hkey=a4022c3b-83e3-4ad6-b5ca-bad227a86789" TargetMode="External"/><Relationship Id="rId9" Type="http://schemas.openxmlformats.org/officeDocument/2006/relationships/hyperlink" Target="https://www.osot.on.ca/OSOT/Professional_Development/Podcasts/OSOT/Events/Professional_Development/Podcasts/OSOT_Podcasts.aspx?hkey=d02b8ba6-09c8-447e-a571-5a0d14d30658" TargetMode="External"/><Relationship Id="rId15" Type="http://schemas.openxmlformats.org/officeDocument/2006/relationships/hyperlink" Target="https://www.coto.org/registrants/quality-assurance" TargetMode="External"/><Relationship Id="rId14" Type="http://schemas.openxmlformats.org/officeDocument/2006/relationships/hyperlink" Target="https://caot.ca/site/prac-res/periodics/CJOTpublic?nav=sidebar&amp;banner=4" TargetMode="External"/><Relationship Id="rId17" Type="http://schemas.openxmlformats.org/officeDocument/2006/relationships/hyperlink" Target="https://www.coto.org/registrants/practice-support" TargetMode="External"/><Relationship Id="rId16" Type="http://schemas.openxmlformats.org/officeDocument/2006/relationships/hyperlink" Target="https://www.coto.org/standards-and-resources/ethics-standards-guidelines" TargetMode="External"/><Relationship Id="rId5" Type="http://schemas.openxmlformats.org/officeDocument/2006/relationships/hyperlink" Target="https://www.osot.on.ca/OSOT/Professional_Development/Archived_Webinars/OSOT/Events/Professional_Development/ArchivedWeb/All_Archived_Webinars.aspx?hkey=b82191a1-162e-4579-9f2c-556c19fce398" TargetMode="External"/><Relationship Id="rId19" Type="http://schemas.openxmlformats.org/officeDocument/2006/relationships/hyperlink" Target="https://www.coto.org/registrants/practice-support/case-studies" TargetMode="External"/><Relationship Id="rId6" Type="http://schemas.openxmlformats.org/officeDocument/2006/relationships/hyperlink" Target="https://www.osot.on.ca/OSOT/Practice_Resources/OSOT/Practice_Resources.aspx?hkey=0cc0dbc6-200a-42d4-a983-0df3c75669ef" TargetMode="External"/><Relationship Id="rId18" Type="http://schemas.openxmlformats.org/officeDocument/2006/relationships/hyperlink" Target="https://www.coto.org/standards-and-resources/webinars-and-podcasts" TargetMode="External"/><Relationship Id="rId7" Type="http://schemas.openxmlformats.org/officeDocument/2006/relationships/hyperlink" Target="https://www.osot.on.ca/OSOT/Professional_Development/Workshops___Events/OSOT/Events/Professional_Development/WKSH/Workshop_and_Event_Listings.aspx?hkey=82464e9f-915a-4bf1-8397-a4d81d08155c" TargetMode="External"/><Relationship Id="rId8" Type="http://schemas.openxmlformats.org/officeDocument/2006/relationships/hyperlink" Target="https://www.osot.on.ca/imis15/OSOT/Practice_Resources/Finding_Evidence_for_Your_Practice/OSOT/Practice_Resources_Pages/Finding_Evidence_for_Your_Practice.aspx?hkey=3db72d2d-4cf0-470f-b3e2-236f6d19a6f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www.facebook.com/OntarioOTs/" TargetMode="External"/><Relationship Id="rId4" Type="http://schemas.openxmlformats.org/officeDocument/2006/relationships/hyperlink" Target="https://twitter.com/OSOTvoice" TargetMode="External"/><Relationship Id="rId9" Type="http://schemas.openxmlformats.org/officeDocument/2006/relationships/hyperlink" Target="https://scholar.google.ca/scholar?hl=en&amp;as_sdt=0%2C5&amp;q=occupational+therapy+&amp;btnG=" TargetMode="External"/><Relationship Id="rId5" Type="http://schemas.openxmlformats.org/officeDocument/2006/relationships/hyperlink" Target="https://www.linkedin.com/company/ontario-society-of-occupational-therapists/" TargetMode="External"/><Relationship Id="rId6" Type="http://schemas.openxmlformats.org/officeDocument/2006/relationships/hyperlink" Target="https://www.google.ca/alerts?hl=en" TargetMode="External"/><Relationship Id="rId7" Type="http://schemas.openxmlformats.org/officeDocument/2006/relationships/hyperlink" Target="https://link.springer.com/search?query=%22occupational+therapy%22&amp;showAll=false" TargetMode="External"/><Relationship Id="rId8" Type="http://schemas.openxmlformats.org/officeDocument/2006/relationships/hyperlink" Target="https://journals.sagepub.com/action/doSearch?AllField=occupational+therapy+" TargetMode="External"/></Relationships>
</file>

<file path=ppt/slides/_rels/slide22.xml.rels><?xml version="1.0" encoding="UTF-8" standalone="yes"?><Relationships xmlns="http://schemas.openxmlformats.org/package/2006/relationships"><Relationship Id="rId10" Type="http://schemas.openxmlformats.org/officeDocument/2006/relationships/hyperlink" Target="https://www.osot.on.ca/OSOT/Membership/OSOT_Research_Fund/OSOT/Membership_Pages/Benefit_Programs/OSOT_Research_Fund.aspx?hkey=ee09717e-aa5d-4e30-ad90-fafb6f5c8248"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osot.on.ca/OSOT/Professional_Development/OSOT_Conference/OSOT/Events/OSOT_Conference2022.aspx?hkey=885f07f8-4bf3-4e99-8c2f-6beca9914132" TargetMode="External"/><Relationship Id="rId4" Type="http://schemas.openxmlformats.org/officeDocument/2006/relationships/hyperlink" Target="https://www.osot.on.ca/OSOT/Practice_Resources_Pages/Networking_Pages/Interest_Groups.aspx?WebsiteKey=5d041b61-13bc-4299-a851-c8d8d533ed8a" TargetMode="External"/><Relationship Id="rId9" Type="http://schemas.openxmlformats.org/officeDocument/2006/relationships/hyperlink" Target="https://www.ontario.ca/page/business/start/get-funding-or-more-help" TargetMode="External"/><Relationship Id="rId5" Type="http://schemas.openxmlformats.org/officeDocument/2006/relationships/hyperlink" Target="https://www.osot.on.ca/OSOT/About/Teams___Representatives/OSOT/About_Pages/Committees_Teams.aspx?hkey=b67ce0f8-d3bd-4aa0-a353-3c1753f0aa38" TargetMode="External"/><Relationship Id="rId6" Type="http://schemas.openxmlformats.org/officeDocument/2006/relationships/hyperlink" Target="https://www.osot.on.ca/OSOT/Practice_Resources/OSOT_Mentorship_Program/Mentorship_Resources/OSOT/Practice_Resources_Pages/Mentorship_Resources.aspx?hkey=484e939a-f8de-4227-8f8c-e57ae6257207" TargetMode="External"/><Relationship Id="rId7" Type="http://schemas.openxmlformats.org/officeDocument/2006/relationships/hyperlink" Target="https://caot.ca/site/prof-dev/events/conference" TargetMode="External"/><Relationship Id="rId8" Type="http://schemas.openxmlformats.org/officeDocument/2006/relationships/hyperlink" Target="https://www.coto.org/docs/default-source/guides-guidelines/coto-use-of-social-media.pdf?sfvrsn=e8035359_1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hyperlink" Target="https://www.osot.on.ca/OSOT/Advocacy/OSOT/Advocacy.aspx?hkey=314a0c1f-abeb-449e-b66b-2fa7b35c8f6f" TargetMode="External"/><Relationship Id="rId4" Type="http://schemas.openxmlformats.org/officeDocument/2006/relationships/hyperlink" Target="https://www.osot.on.ca/OSOT/Professional_Development/OSOT/Events/OSOT_Professional_Development.aspx?hkey=ba9cc60a-b3ff-434f-9122-2b1e8d3990fa" TargetMode="External"/><Relationship Id="rId5" Type="http://schemas.openxmlformats.org/officeDocument/2006/relationships/hyperlink" Target="https://www.osot.on.ca/OSOT/Practice_Resources/OSOT/Practice_Resources.aspx?hkey=0cc0dbc6-200a-42d4-a983-0df3c75669ef" TargetMode="External"/><Relationship Id="rId6" Type="http://schemas.openxmlformats.org/officeDocument/2006/relationships/hyperlink" Target="https://www.osot.on.ca/OSOT/Practice_Resources/Networking/OSOT/Practice_Resources_Pages/Networking.aspx?hkey=bc871ce9-35a3-459d-85a3-8f18f751a6bf" TargetMode="External"/><Relationship Id="rId7" Type="http://schemas.openxmlformats.org/officeDocument/2006/relationships/hyperlink" Target="https://www.osot.on.ca/OSOT/Membership/Member_Benefits/OSOT/Membership_Pages/Member_Benefit_Programs.aspx?hkey=2d6c5b62-4695-47a2-a4e7-2eba38504a11" TargetMode="External"/><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notce-enae.ca/" TargetMode="External"/><Relationship Id="rId4" Type="http://schemas.openxmlformats.org/officeDocument/2006/relationships/hyperlink" Target="https://www.notce-enae.ca/faqs" TargetMode="External"/><Relationship Id="rId5" Type="http://schemas.openxmlformats.org/officeDocument/2006/relationships/hyperlink" Target="https://caot.in1touch.org/uploaded/web/exam/NOTCE%20In-person%20computer%20based%20exam.pdf" TargetMode="External"/><Relationship Id="rId6" Type="http://schemas.openxmlformats.org/officeDocument/2006/relationships/hyperlink" Target="https://caot.in1touch.org/uploaded/web/exam/NOTCE%20Online%20Examination%20Manual%20ENG%20Final%20april%20202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notce-enae.ca/resources" TargetMode="External"/><Relationship Id="rId4" Type="http://schemas.openxmlformats.org/officeDocument/2006/relationships/hyperlink" Target="https://static1.squarespace.com/static/60e4935a9d9e72795e11e49a/t/6283f68ef3789c7e10485993/1652815505858/Resource%2BManual%2BNOTCE%2B2021%2BFinal.pdf" TargetMode="External"/><Relationship Id="rId5" Type="http://schemas.openxmlformats.org/officeDocument/2006/relationships/hyperlink" Target="https://www.notce-enae.ca/online-prep-class" TargetMode="External"/><Relationship Id="rId6" Type="http://schemas.openxmlformats.org/officeDocument/2006/relationships/hyperlink" Target="https://www.notce-enae.ca/study-guide-and-practice-exam" TargetMode="External"/><Relationship Id="rId7" Type="http://schemas.openxmlformats.org/officeDocument/2006/relationships/hyperlink" Target="https://caot.in1touch.org/uploaded/web/exam/NOTCE%20Form%20B.pdf" TargetMode="External"/><Relationship Id="rId8" Type="http://schemas.openxmlformats.org/officeDocument/2006/relationships/hyperlink" Target="https://static1.squarespace.com/static/60e4935a9d9e72795e11e49a/t/62b0d6b024c95f0651cffc8e/1655756465230/CEC.P.13+NOTCE+Reconsideration+and+Appeal.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www.coto.org/applicants/overview" TargetMode="External"/><Relationship Id="rId4" Type="http://schemas.openxmlformats.org/officeDocument/2006/relationships/hyperlink" Target="https://www.coto.org/applicants/registration-requirements" TargetMode="External"/><Relationship Id="rId5" Type="http://schemas.openxmlformats.org/officeDocument/2006/relationships/hyperlink" Target="https://www.coto.org/docs/default-source/default-document-library/provisional-registation-supervision-agreement-form.pdf?sfvrsn=1be45653_2" TargetMode="External"/><Relationship Id="rId6" Type="http://schemas.openxmlformats.org/officeDocument/2006/relationships/hyperlink" Target="https://www.coto.org/applicants/provisional-registr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coto.org/standards-and-resources/ethics-standards-guidelines" TargetMode="External"/><Relationship Id="rId4" Type="http://schemas.openxmlformats.org/officeDocument/2006/relationships/hyperlink" Target="https://www.coto.org/registrants/practice-support/use-of-title/quick-reference-to-use-of-titl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22"/>
          <p:cNvSpPr/>
          <p:nvPr/>
        </p:nvSpPr>
        <p:spPr>
          <a:xfrm rot="5400000">
            <a:off x="1781000" y="155450"/>
            <a:ext cx="2832600" cy="511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idx="1" type="subTitle"/>
          </p:nvPr>
        </p:nvSpPr>
        <p:spPr>
          <a:xfrm>
            <a:off x="977300" y="3190400"/>
            <a:ext cx="24021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1400">
                <a:solidFill>
                  <a:schemeClr val="lt1"/>
                </a:solidFill>
              </a:rPr>
              <a:t>May 2023</a:t>
            </a:r>
            <a:endParaRPr sz="1400">
              <a:solidFill>
                <a:schemeClr val="lt1"/>
              </a:solidFill>
            </a:endParaRPr>
          </a:p>
        </p:txBody>
      </p:sp>
      <p:sp>
        <p:nvSpPr>
          <p:cNvPr id="121" name="Google Shape;121;p22"/>
          <p:cNvSpPr txBox="1"/>
          <p:nvPr>
            <p:ph type="ctrTitle"/>
          </p:nvPr>
        </p:nvSpPr>
        <p:spPr>
          <a:xfrm>
            <a:off x="901100" y="1680600"/>
            <a:ext cx="4592400" cy="1782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5700">
                <a:solidFill>
                  <a:schemeClr val="lt1"/>
                </a:solidFill>
              </a:rPr>
              <a:t>New Graduate Resource</a:t>
            </a:r>
            <a:endParaRPr sz="5700">
              <a:solidFill>
                <a:schemeClr val="lt1"/>
              </a:solidFill>
              <a:latin typeface="Livvic"/>
              <a:ea typeface="Livvic"/>
              <a:cs typeface="Livvic"/>
              <a:sym typeface="Livvic"/>
            </a:endParaRPr>
          </a:p>
        </p:txBody>
      </p:sp>
      <p:pic>
        <p:nvPicPr>
          <p:cNvPr descr="Ontario Society Of &#10;Occupational Therapists " id="122" name="Google Shape;122;p22"/>
          <p:cNvPicPr preferRelativeResize="0"/>
          <p:nvPr/>
        </p:nvPicPr>
        <p:blipFill>
          <a:blip r:embed="rId3">
            <a:alphaModFix/>
          </a:blip>
          <a:stretch>
            <a:fillRect/>
          </a:stretch>
        </p:blipFill>
        <p:spPr>
          <a:xfrm>
            <a:off x="125175" y="119075"/>
            <a:ext cx="3014516" cy="632200"/>
          </a:xfrm>
          <a:prstGeom prst="rect">
            <a:avLst/>
          </a:prstGeom>
          <a:noFill/>
          <a:ln>
            <a:noFill/>
          </a:ln>
        </p:spPr>
      </p:pic>
      <p:pic>
        <p:nvPicPr>
          <p:cNvPr id="123" name="Google Shape;123;p22"/>
          <p:cNvPicPr preferRelativeResize="0"/>
          <p:nvPr/>
        </p:nvPicPr>
        <p:blipFill>
          <a:blip r:embed="rId4">
            <a:alphaModFix/>
          </a:blip>
          <a:stretch>
            <a:fillRect/>
          </a:stretch>
        </p:blipFill>
        <p:spPr>
          <a:xfrm>
            <a:off x="4801375" y="1013225"/>
            <a:ext cx="4747800" cy="474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1"/>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03 | PROFESSIONAL LIABILITY INSURANCE</a:t>
            </a:r>
            <a:endParaRPr sz="3000">
              <a:solidFill>
                <a:schemeClr val="lt1"/>
              </a:solidFill>
            </a:endParaRPr>
          </a:p>
        </p:txBody>
      </p:sp>
      <p:sp>
        <p:nvSpPr>
          <p:cNvPr id="208" name="Google Shape;208;p31"/>
          <p:cNvSpPr txBox="1"/>
          <p:nvPr>
            <p:ph idx="4294967295" type="subTitle"/>
          </p:nvPr>
        </p:nvSpPr>
        <p:spPr>
          <a:xfrm flipH="1">
            <a:off x="226125" y="974650"/>
            <a:ext cx="8323200" cy="920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s" sz="1600"/>
              <a:t>COTO requires you to have proof of Professional Liability Insurance (PLI) to register and practice as an occupational therapist in Ontario</a:t>
            </a:r>
            <a:endParaRPr b="1" sz="1600"/>
          </a:p>
        </p:txBody>
      </p:sp>
      <p:sp>
        <p:nvSpPr>
          <p:cNvPr id="209" name="Google Shape;209;p31"/>
          <p:cNvSpPr txBox="1"/>
          <p:nvPr>
            <p:ph idx="4294967295" type="subTitle"/>
          </p:nvPr>
        </p:nvSpPr>
        <p:spPr>
          <a:xfrm flipH="1">
            <a:off x="302325" y="2252450"/>
            <a:ext cx="8670900" cy="2629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s" sz="1600" u="sng">
                <a:solidFill>
                  <a:schemeClr val="hlink"/>
                </a:solidFill>
                <a:hlinkClick r:id="rId3"/>
              </a:rPr>
              <a:t>OSOT’s PLI plan</a:t>
            </a:r>
            <a:r>
              <a:rPr lang="es" sz="1600"/>
              <a:t> includes: </a:t>
            </a:r>
            <a:endParaRPr sz="1600"/>
          </a:p>
          <a:p>
            <a:pPr indent="-330200" lvl="0" marL="457200" rtl="0" algn="l">
              <a:lnSpc>
                <a:spcPct val="100000"/>
              </a:lnSpc>
              <a:spcBef>
                <a:spcPts val="1600"/>
              </a:spcBef>
              <a:spcAft>
                <a:spcPts val="0"/>
              </a:spcAft>
              <a:buSzPts val="1600"/>
              <a:buChar char="●"/>
            </a:pPr>
            <a:r>
              <a:rPr lang="es" sz="1600"/>
              <a:t>Sexual Abuse Therapy and Counseling Fund Endorsement (required by COTO)</a:t>
            </a:r>
            <a:endParaRPr sz="1600"/>
          </a:p>
          <a:p>
            <a:pPr indent="-330200" lvl="0" marL="457200" rtl="0" algn="l">
              <a:lnSpc>
                <a:spcPct val="100000"/>
              </a:lnSpc>
              <a:spcBef>
                <a:spcPts val="0"/>
              </a:spcBef>
              <a:spcAft>
                <a:spcPts val="0"/>
              </a:spcAft>
              <a:buSzPts val="1600"/>
              <a:buChar char="●"/>
            </a:pPr>
            <a:r>
              <a:rPr lang="es" sz="1600"/>
              <a:t>Professional Liability Protection for Errors and/or </a:t>
            </a:r>
            <a:r>
              <a:rPr lang="es" sz="1600"/>
              <a:t>Omissions</a:t>
            </a:r>
            <a:r>
              <a:rPr lang="es" sz="1600"/>
              <a:t> </a:t>
            </a:r>
            <a:endParaRPr sz="1600"/>
          </a:p>
          <a:p>
            <a:pPr indent="-330200" lvl="0" marL="457200" rtl="0" algn="l">
              <a:lnSpc>
                <a:spcPct val="100000"/>
              </a:lnSpc>
              <a:spcBef>
                <a:spcPts val="0"/>
              </a:spcBef>
              <a:spcAft>
                <a:spcPts val="0"/>
              </a:spcAft>
              <a:buSzPts val="1600"/>
              <a:buChar char="●"/>
            </a:pPr>
            <a:r>
              <a:rPr lang="es" sz="1600"/>
              <a:t>Legal Expense Reimbursement</a:t>
            </a:r>
            <a:endParaRPr sz="1600"/>
          </a:p>
          <a:p>
            <a:pPr indent="-330200" lvl="0" marL="457200" rtl="0" algn="l">
              <a:lnSpc>
                <a:spcPct val="100000"/>
              </a:lnSpc>
              <a:spcBef>
                <a:spcPts val="0"/>
              </a:spcBef>
              <a:spcAft>
                <a:spcPts val="0"/>
              </a:spcAft>
              <a:buSzPts val="1600"/>
              <a:buChar char="●"/>
            </a:pPr>
            <a:r>
              <a:rPr lang="es" sz="1600"/>
              <a:t>Cyber and Privacy Liability </a:t>
            </a:r>
            <a:endParaRPr sz="1600"/>
          </a:p>
          <a:p>
            <a:pPr indent="-330200" lvl="0" marL="457200" rtl="0" algn="l">
              <a:lnSpc>
                <a:spcPct val="100000"/>
              </a:lnSpc>
              <a:spcBef>
                <a:spcPts val="0"/>
              </a:spcBef>
              <a:spcAft>
                <a:spcPts val="0"/>
              </a:spcAft>
              <a:buSzPts val="1600"/>
              <a:buChar char="●"/>
            </a:pPr>
            <a:r>
              <a:rPr lang="es" sz="1600"/>
              <a:t>Virtual Care/Telepractice (conditions apply)</a:t>
            </a:r>
            <a:endParaRPr sz="1600"/>
          </a:p>
          <a:p>
            <a:pPr indent="-330200" lvl="0" marL="457200" rtl="0" algn="l">
              <a:lnSpc>
                <a:spcPct val="100000"/>
              </a:lnSpc>
              <a:spcBef>
                <a:spcPts val="0"/>
              </a:spcBef>
              <a:spcAft>
                <a:spcPts val="0"/>
              </a:spcAft>
              <a:buSzPts val="1600"/>
              <a:buChar char="●"/>
            </a:pPr>
            <a:r>
              <a:rPr lang="es" sz="1600"/>
              <a:t>Support personnel and students</a:t>
            </a:r>
            <a:endParaRPr sz="1600"/>
          </a:p>
          <a:p>
            <a:pPr indent="0" lvl="0" marL="0" rtl="0" algn="l">
              <a:lnSpc>
                <a:spcPct val="100000"/>
              </a:lnSpc>
              <a:spcBef>
                <a:spcPts val="1600"/>
              </a:spcBef>
              <a:spcAft>
                <a:spcPts val="0"/>
              </a:spcAft>
              <a:buNone/>
            </a:pPr>
            <a:r>
              <a:rPr lang="es" sz="1600"/>
              <a:t>PLI plans are also offered by </a:t>
            </a:r>
            <a:r>
              <a:rPr lang="es" sz="1600" u="sng">
                <a:solidFill>
                  <a:schemeClr val="hlink"/>
                </a:solidFill>
                <a:hlinkClick r:id="rId4"/>
              </a:rPr>
              <a:t>AON</a:t>
            </a:r>
            <a:r>
              <a:rPr lang="es" sz="1600"/>
              <a:t> and </a:t>
            </a:r>
            <a:r>
              <a:rPr lang="es" sz="1600" u="sng">
                <a:solidFill>
                  <a:schemeClr val="hlink"/>
                </a:solidFill>
                <a:hlinkClick r:id="rId5"/>
              </a:rPr>
              <a:t>CAOT</a:t>
            </a:r>
            <a:r>
              <a:rPr lang="es" sz="1600"/>
              <a:t>, all approved by COTO </a:t>
            </a:r>
            <a:endParaRPr sz="1600"/>
          </a:p>
          <a:p>
            <a:pPr indent="0" lvl="0" marL="0" rtl="0" algn="l">
              <a:lnSpc>
                <a:spcPct val="100000"/>
              </a:lnSpc>
              <a:spcBef>
                <a:spcPts val="1600"/>
              </a:spcBef>
              <a:spcAft>
                <a:spcPts val="1600"/>
              </a:spcAft>
              <a:buNone/>
            </a:pPr>
            <a:r>
              <a:t/>
            </a:r>
            <a:endParaRPr sz="1600"/>
          </a:p>
        </p:txBody>
      </p:sp>
      <p:sp>
        <p:nvSpPr>
          <p:cNvPr id="210" name="Google Shape;210;p31"/>
          <p:cNvSpPr txBox="1"/>
          <p:nvPr>
            <p:ph type="ctrTitle"/>
          </p:nvPr>
        </p:nvSpPr>
        <p:spPr>
          <a:xfrm>
            <a:off x="246974" y="18185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WHAT DOES PLI COVER? </a:t>
            </a:r>
            <a:endParaRPr sz="2000">
              <a:solidFill>
                <a:srgbClr val="00286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4" name="Shape 214"/>
        <p:cNvGrpSpPr/>
        <p:nvPr/>
      </p:nvGrpSpPr>
      <p:grpSpPr>
        <a:xfrm>
          <a:off x="0" y="0"/>
          <a:ext cx="0" cy="0"/>
          <a:chOff x="0" y="0"/>
          <a:chExt cx="0" cy="0"/>
        </a:xfrm>
      </p:grpSpPr>
      <p:sp>
        <p:nvSpPr>
          <p:cNvPr id="215" name="Google Shape;215;p32"/>
          <p:cNvSpPr/>
          <p:nvPr/>
        </p:nvSpPr>
        <p:spPr>
          <a:xfrm>
            <a:off x="4896875" y="1280350"/>
            <a:ext cx="3657600" cy="248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6000">
                <a:solidFill>
                  <a:schemeClr val="lt1"/>
                </a:solidFill>
                <a:latin typeface="Calibri"/>
                <a:ea typeface="Calibri"/>
                <a:cs typeface="Calibri"/>
                <a:sym typeface="Calibri"/>
              </a:rPr>
              <a:t>04</a:t>
            </a:r>
            <a:endParaRPr b="1" sz="6000">
              <a:solidFill>
                <a:schemeClr val="lt1"/>
              </a:solidFill>
              <a:latin typeface="Calibri"/>
              <a:ea typeface="Calibri"/>
              <a:cs typeface="Calibri"/>
              <a:sym typeface="Calibri"/>
            </a:endParaRPr>
          </a:p>
          <a:p>
            <a:pPr indent="0" lvl="0" marL="0" rtl="0" algn="l">
              <a:spcBef>
                <a:spcPts val="0"/>
              </a:spcBef>
              <a:spcAft>
                <a:spcPts val="0"/>
              </a:spcAft>
              <a:buNone/>
            </a:pPr>
            <a:r>
              <a:rPr b="1" lang="es" sz="4000">
                <a:solidFill>
                  <a:schemeClr val="lt1"/>
                </a:solidFill>
                <a:latin typeface="Calibri"/>
                <a:ea typeface="Calibri"/>
                <a:cs typeface="Calibri"/>
                <a:sym typeface="Calibri"/>
              </a:rPr>
              <a:t>Finding a job</a:t>
            </a:r>
            <a:endParaRPr b="1" sz="4000">
              <a:solidFill>
                <a:schemeClr val="lt1"/>
              </a:solidFill>
              <a:latin typeface="Calibri"/>
              <a:ea typeface="Calibri"/>
              <a:cs typeface="Calibri"/>
              <a:sym typeface="Calibri"/>
            </a:endParaRPr>
          </a:p>
        </p:txBody>
      </p:sp>
      <p:pic>
        <p:nvPicPr>
          <p:cNvPr id="216" name="Google Shape;216;p32"/>
          <p:cNvPicPr preferRelativeResize="0"/>
          <p:nvPr/>
        </p:nvPicPr>
        <p:blipFill>
          <a:blip r:embed="rId3">
            <a:alphaModFix/>
          </a:blip>
          <a:stretch>
            <a:fillRect/>
          </a:stretch>
        </p:blipFill>
        <p:spPr>
          <a:xfrm>
            <a:off x="218675" y="228413"/>
            <a:ext cx="4592075" cy="459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04 | FINDING A JOB </a:t>
            </a:r>
            <a:endParaRPr sz="3000">
              <a:solidFill>
                <a:schemeClr val="lt1"/>
              </a:solidFill>
            </a:endParaRPr>
          </a:p>
        </p:txBody>
      </p:sp>
      <p:sp>
        <p:nvSpPr>
          <p:cNvPr id="223" name="Google Shape;223;p33"/>
          <p:cNvSpPr txBox="1"/>
          <p:nvPr>
            <p:ph idx="4294967295" type="subTitle"/>
          </p:nvPr>
        </p:nvSpPr>
        <p:spPr>
          <a:xfrm flipH="1">
            <a:off x="375675" y="1397750"/>
            <a:ext cx="8670900" cy="34029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a:t>Search for jobs that fit your </a:t>
            </a:r>
            <a:r>
              <a:rPr lang="es" sz="1600"/>
              <a:t>strengths</a:t>
            </a:r>
            <a:r>
              <a:rPr lang="es" sz="1600"/>
              <a:t>, skills, qualifications, and interests</a:t>
            </a:r>
            <a:endParaRPr sz="1600"/>
          </a:p>
          <a:p>
            <a:pPr indent="-330200" lvl="0" marL="457200" rtl="0" algn="l">
              <a:lnSpc>
                <a:spcPct val="100000"/>
              </a:lnSpc>
              <a:spcBef>
                <a:spcPts val="0"/>
              </a:spcBef>
              <a:spcAft>
                <a:spcPts val="0"/>
              </a:spcAft>
              <a:buSzPts val="1600"/>
              <a:buChar char="●"/>
            </a:pPr>
            <a:r>
              <a:rPr lang="es" sz="1600"/>
              <a:t>Research the companies in which you are interested  </a:t>
            </a:r>
            <a:endParaRPr sz="1600"/>
          </a:p>
          <a:p>
            <a:pPr indent="-330200" lvl="0" marL="457200" rtl="0" algn="l">
              <a:lnSpc>
                <a:spcPct val="100000"/>
              </a:lnSpc>
              <a:spcBef>
                <a:spcPts val="0"/>
              </a:spcBef>
              <a:spcAft>
                <a:spcPts val="0"/>
              </a:spcAft>
              <a:buSzPts val="1600"/>
              <a:buChar char="●"/>
            </a:pPr>
            <a:r>
              <a:rPr b="1" lang="es" sz="1600"/>
              <a:t>Job posting sites </a:t>
            </a:r>
            <a:endParaRPr b="1" sz="1600"/>
          </a:p>
          <a:p>
            <a:pPr indent="-330200" lvl="1" marL="914400" rtl="0" algn="l">
              <a:lnSpc>
                <a:spcPct val="100000"/>
              </a:lnSpc>
              <a:spcBef>
                <a:spcPts val="0"/>
              </a:spcBef>
              <a:spcAft>
                <a:spcPts val="0"/>
              </a:spcAft>
              <a:buSzPts val="1600"/>
              <a:buChar char="○"/>
            </a:pPr>
            <a:r>
              <a:rPr lang="es" sz="1600" u="sng">
                <a:solidFill>
                  <a:schemeClr val="hlink"/>
                </a:solidFill>
                <a:hlinkClick r:id="rId3"/>
              </a:rPr>
              <a:t>OSOT</a:t>
            </a:r>
            <a:r>
              <a:rPr lang="es" sz="1600"/>
              <a:t>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4"/>
              </a:rPr>
              <a:t>CAOT</a:t>
            </a:r>
            <a:r>
              <a:rPr lang="es" sz="1600"/>
              <a:t>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5"/>
              </a:rPr>
              <a:t>Government of Canada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6"/>
              </a:rPr>
              <a:t>Indeed</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7"/>
              </a:rPr>
              <a:t>Glassdoor</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8"/>
              </a:rPr>
              <a:t>Charity Village</a:t>
            </a:r>
            <a:r>
              <a:rPr lang="es" sz="1600"/>
              <a:t> </a:t>
            </a:r>
            <a:endParaRPr sz="1600"/>
          </a:p>
          <a:p>
            <a:pPr indent="-330200" lvl="0" marL="457200" rtl="0" algn="l">
              <a:lnSpc>
                <a:spcPct val="100000"/>
              </a:lnSpc>
              <a:spcBef>
                <a:spcPts val="0"/>
              </a:spcBef>
              <a:spcAft>
                <a:spcPts val="0"/>
              </a:spcAft>
              <a:buSzPts val="1600"/>
              <a:buChar char="●"/>
            </a:pPr>
            <a:r>
              <a:rPr b="1" lang="es" sz="1600"/>
              <a:t>Expected </a:t>
            </a:r>
            <a:r>
              <a:rPr b="1" lang="es" sz="1600"/>
              <a:t>wages and job prospects</a:t>
            </a:r>
            <a:r>
              <a:rPr lang="es" sz="1600"/>
              <a:t>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9"/>
              </a:rPr>
              <a:t>OSOT Member Profile Report (2020)</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10"/>
              </a:rPr>
              <a:t>Government of Ontario Labour Market Information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11"/>
              </a:rPr>
              <a:t>Canadian Occupational Projection System (2022-2031)</a:t>
            </a:r>
            <a:endParaRPr sz="1600"/>
          </a:p>
          <a:p>
            <a:pPr indent="0" lvl="0" marL="0" rtl="0" algn="l">
              <a:lnSpc>
                <a:spcPct val="100000"/>
              </a:lnSpc>
              <a:spcBef>
                <a:spcPts val="1600"/>
              </a:spcBef>
              <a:spcAft>
                <a:spcPts val="0"/>
              </a:spcAft>
              <a:buNone/>
            </a:pPr>
            <a:r>
              <a:t/>
            </a:r>
            <a:endParaRPr sz="1600"/>
          </a:p>
          <a:p>
            <a:pPr indent="0" lvl="0" marL="0" rtl="0" algn="l">
              <a:lnSpc>
                <a:spcPct val="100000"/>
              </a:lnSpc>
              <a:spcBef>
                <a:spcPts val="1600"/>
              </a:spcBef>
              <a:spcAft>
                <a:spcPts val="1600"/>
              </a:spcAft>
              <a:buNone/>
            </a:pPr>
            <a:r>
              <a:t/>
            </a:r>
            <a:endParaRPr sz="1600"/>
          </a:p>
        </p:txBody>
      </p:sp>
      <p:sp>
        <p:nvSpPr>
          <p:cNvPr id="224" name="Google Shape;224;p33"/>
          <p:cNvSpPr txBox="1"/>
          <p:nvPr>
            <p:ph type="ctrTitle"/>
          </p:nvPr>
        </p:nvSpPr>
        <p:spPr>
          <a:xfrm>
            <a:off x="320324" y="9638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JOB SEARCH</a:t>
            </a:r>
            <a:endParaRPr sz="2000">
              <a:solidFill>
                <a:srgbClr val="00286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4"/>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04 | FINDING A JOB </a:t>
            </a:r>
            <a:endParaRPr sz="3000">
              <a:solidFill>
                <a:schemeClr val="lt1"/>
              </a:solidFill>
            </a:endParaRPr>
          </a:p>
        </p:txBody>
      </p:sp>
      <p:sp>
        <p:nvSpPr>
          <p:cNvPr id="231" name="Google Shape;231;p34"/>
          <p:cNvSpPr txBox="1"/>
          <p:nvPr>
            <p:ph idx="4294967295" type="subTitle"/>
          </p:nvPr>
        </p:nvSpPr>
        <p:spPr>
          <a:xfrm flipH="1">
            <a:off x="375675" y="1397750"/>
            <a:ext cx="8670900" cy="33927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a:t>Customize your resume and </a:t>
            </a:r>
            <a:r>
              <a:rPr lang="es" sz="1600"/>
              <a:t>cover</a:t>
            </a:r>
            <a:r>
              <a:rPr lang="es" sz="1600"/>
              <a:t> letter to match the job description and company </a:t>
            </a:r>
            <a:endParaRPr sz="1600"/>
          </a:p>
          <a:p>
            <a:pPr indent="-330200" lvl="1" marL="914400" rtl="0" algn="l">
              <a:lnSpc>
                <a:spcPct val="100000"/>
              </a:lnSpc>
              <a:spcBef>
                <a:spcPts val="0"/>
              </a:spcBef>
              <a:spcAft>
                <a:spcPts val="0"/>
              </a:spcAft>
              <a:buSzPts val="1600"/>
              <a:buChar char="○"/>
            </a:pPr>
            <a:r>
              <a:rPr lang="es" sz="1600"/>
              <a:t>Tell them what drives you, what are your interests and passions </a:t>
            </a:r>
            <a:endParaRPr sz="1600"/>
          </a:p>
          <a:p>
            <a:pPr indent="-330200" lvl="1" marL="914400" rtl="0" algn="l">
              <a:lnSpc>
                <a:spcPct val="100000"/>
              </a:lnSpc>
              <a:spcBef>
                <a:spcPts val="0"/>
              </a:spcBef>
              <a:spcAft>
                <a:spcPts val="0"/>
              </a:spcAft>
              <a:buSzPts val="1600"/>
              <a:buChar char="○"/>
            </a:pPr>
            <a:r>
              <a:rPr lang="es" sz="1600"/>
              <a:t>Explain why you are a good fit based on your experiences, skills, and knowledge</a:t>
            </a:r>
            <a:endParaRPr sz="1600"/>
          </a:p>
          <a:p>
            <a:pPr indent="-330200" lvl="0" marL="457200" rtl="0" algn="l">
              <a:lnSpc>
                <a:spcPct val="100000"/>
              </a:lnSpc>
              <a:spcBef>
                <a:spcPts val="0"/>
              </a:spcBef>
              <a:spcAft>
                <a:spcPts val="0"/>
              </a:spcAft>
              <a:buSzPts val="1600"/>
              <a:buChar char="●"/>
            </a:pPr>
            <a:r>
              <a:rPr lang="es" sz="1600"/>
              <a:t>Highlight your accomplishments/experiences in </a:t>
            </a:r>
            <a:r>
              <a:rPr lang="es" sz="1600"/>
              <a:t>reverse</a:t>
            </a:r>
            <a:r>
              <a:rPr lang="es" sz="1600"/>
              <a:t> chronological order (set a 2-page limit)</a:t>
            </a:r>
            <a:endParaRPr sz="1600"/>
          </a:p>
          <a:p>
            <a:pPr indent="-330200" lvl="0" marL="457200" rtl="0" algn="l">
              <a:lnSpc>
                <a:spcPct val="100000"/>
              </a:lnSpc>
              <a:spcBef>
                <a:spcPts val="0"/>
              </a:spcBef>
              <a:spcAft>
                <a:spcPts val="0"/>
              </a:spcAft>
              <a:buSzPts val="1600"/>
              <a:buChar char="●"/>
            </a:pPr>
            <a:r>
              <a:rPr b="1" lang="es" sz="1600"/>
              <a:t>Important headings</a:t>
            </a:r>
            <a:endParaRPr b="1" sz="1600"/>
          </a:p>
          <a:p>
            <a:pPr indent="-330200" lvl="1" marL="914400" rtl="0" algn="l">
              <a:lnSpc>
                <a:spcPct val="100000"/>
              </a:lnSpc>
              <a:spcBef>
                <a:spcPts val="0"/>
              </a:spcBef>
              <a:spcAft>
                <a:spcPts val="0"/>
              </a:spcAft>
              <a:buSzPts val="1600"/>
              <a:buChar char="○"/>
            </a:pPr>
            <a:r>
              <a:rPr lang="es" sz="1600"/>
              <a:t>Name/contact information, professional summary/objective, skills (soft/hard), education and certifications, work experience, clinical placements, volunteer work, research</a:t>
            </a:r>
            <a:endParaRPr sz="1600"/>
          </a:p>
          <a:p>
            <a:pPr indent="-330200" lvl="0" marL="457200" rtl="0" algn="l">
              <a:lnSpc>
                <a:spcPct val="100000"/>
              </a:lnSpc>
              <a:spcBef>
                <a:spcPts val="0"/>
              </a:spcBef>
              <a:spcAft>
                <a:spcPts val="0"/>
              </a:spcAft>
              <a:buSzPts val="1600"/>
              <a:buChar char="●"/>
            </a:pPr>
            <a:r>
              <a:rPr b="1" lang="es" sz="1600"/>
              <a:t>Before you apply…</a:t>
            </a:r>
            <a:endParaRPr b="1" sz="1600"/>
          </a:p>
          <a:p>
            <a:pPr indent="-330200" lvl="1" marL="914400" rtl="0" algn="l">
              <a:lnSpc>
                <a:spcPct val="100000"/>
              </a:lnSpc>
              <a:spcBef>
                <a:spcPts val="0"/>
              </a:spcBef>
              <a:spcAft>
                <a:spcPts val="0"/>
              </a:spcAft>
              <a:buSzPts val="1600"/>
              <a:buChar char="○"/>
            </a:pPr>
            <a:r>
              <a:rPr lang="es" sz="1600"/>
              <a:t>Proofread!</a:t>
            </a:r>
            <a:endParaRPr b="1" sz="1600"/>
          </a:p>
          <a:p>
            <a:pPr indent="-330200" lvl="1" marL="914400" rtl="0" algn="l">
              <a:lnSpc>
                <a:spcPct val="100000"/>
              </a:lnSpc>
              <a:spcBef>
                <a:spcPts val="0"/>
              </a:spcBef>
              <a:spcAft>
                <a:spcPts val="0"/>
              </a:spcAft>
              <a:buSzPts val="1600"/>
              <a:buChar char="○"/>
            </a:pPr>
            <a:r>
              <a:rPr lang="es" sz="1600"/>
              <a:t>Ensure your LinkedIn profile is also updated</a:t>
            </a:r>
            <a:endParaRPr sz="1600"/>
          </a:p>
          <a:p>
            <a:pPr indent="-330200" lvl="1" marL="914400" rtl="0" algn="l">
              <a:lnSpc>
                <a:spcPct val="100000"/>
              </a:lnSpc>
              <a:spcBef>
                <a:spcPts val="0"/>
              </a:spcBef>
              <a:spcAft>
                <a:spcPts val="0"/>
              </a:spcAft>
              <a:buSzPts val="1600"/>
              <a:buChar char="○"/>
            </a:pPr>
            <a:r>
              <a:rPr lang="es" sz="1600"/>
              <a:t>Check that your online presence is clean </a:t>
            </a:r>
            <a:endParaRPr sz="1600"/>
          </a:p>
          <a:p>
            <a:pPr indent="-330200" lvl="1" marL="914400" rtl="0" algn="l">
              <a:lnSpc>
                <a:spcPct val="100000"/>
              </a:lnSpc>
              <a:spcBef>
                <a:spcPts val="0"/>
              </a:spcBef>
              <a:spcAft>
                <a:spcPts val="0"/>
              </a:spcAft>
              <a:buSzPts val="1600"/>
              <a:buChar char="○"/>
            </a:pPr>
            <a:r>
              <a:rPr lang="es" sz="1600"/>
              <a:t>Have a </a:t>
            </a:r>
            <a:r>
              <a:rPr lang="es" sz="1600" u="sng">
                <a:solidFill>
                  <a:schemeClr val="hlink"/>
                </a:solidFill>
                <a:hlinkClick r:id="rId3"/>
              </a:rPr>
              <a:t>professional email</a:t>
            </a:r>
            <a:r>
              <a:rPr lang="es" sz="1600"/>
              <a:t> </a:t>
            </a:r>
            <a:r>
              <a:rPr lang="es" sz="1600"/>
              <a:t>(e.g., firstname.lastname@domain.com)</a:t>
            </a:r>
            <a:endParaRPr sz="1600"/>
          </a:p>
          <a:p>
            <a:pPr indent="-330200" lvl="0" marL="457200" rtl="0" algn="l">
              <a:lnSpc>
                <a:spcPct val="100000"/>
              </a:lnSpc>
              <a:spcBef>
                <a:spcPts val="0"/>
              </a:spcBef>
              <a:spcAft>
                <a:spcPts val="0"/>
              </a:spcAft>
              <a:buSzPts val="1600"/>
              <a:buChar char="●"/>
            </a:pPr>
            <a:r>
              <a:rPr lang="es" sz="1600"/>
              <a:t>You only need a CV if you plan to pursue a role in academia</a:t>
            </a:r>
            <a:endParaRPr sz="1600"/>
          </a:p>
          <a:p>
            <a:pPr indent="0" lvl="0" marL="0" rtl="0" algn="l">
              <a:lnSpc>
                <a:spcPct val="100000"/>
              </a:lnSpc>
              <a:spcBef>
                <a:spcPts val="1600"/>
              </a:spcBef>
              <a:spcAft>
                <a:spcPts val="1600"/>
              </a:spcAft>
              <a:buNone/>
            </a:pPr>
            <a:r>
              <a:t/>
            </a:r>
            <a:endParaRPr sz="1600"/>
          </a:p>
        </p:txBody>
      </p:sp>
      <p:sp>
        <p:nvSpPr>
          <p:cNvPr id="232" name="Google Shape;232;p34"/>
          <p:cNvSpPr txBox="1"/>
          <p:nvPr>
            <p:ph type="ctrTitle"/>
          </p:nvPr>
        </p:nvSpPr>
        <p:spPr>
          <a:xfrm>
            <a:off x="320324" y="9638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PREPARING YOUR RESUME </a:t>
            </a:r>
            <a:r>
              <a:rPr b="0" lang="es" sz="1400">
                <a:solidFill>
                  <a:srgbClr val="002868"/>
                </a:solidFill>
              </a:rPr>
              <a:t>(</a:t>
            </a:r>
            <a:r>
              <a:rPr lang="es" sz="1400">
                <a:solidFill>
                  <a:srgbClr val="002868"/>
                </a:solidFill>
              </a:rPr>
              <a:t>More info</a:t>
            </a:r>
            <a:r>
              <a:rPr b="0" lang="es" sz="1400">
                <a:solidFill>
                  <a:srgbClr val="002868"/>
                </a:solidFill>
              </a:rPr>
              <a:t>: </a:t>
            </a:r>
            <a:r>
              <a:rPr b="0" lang="es" sz="1400" u="sng">
                <a:solidFill>
                  <a:schemeClr val="hlink"/>
                </a:solidFill>
                <a:hlinkClick r:id="rId4"/>
              </a:rPr>
              <a:t>Healthcare resume tips</a:t>
            </a:r>
            <a:r>
              <a:rPr b="0" lang="es" sz="1400">
                <a:solidFill>
                  <a:srgbClr val="002868"/>
                </a:solidFill>
              </a:rPr>
              <a:t>)</a:t>
            </a:r>
            <a:endParaRPr b="0" sz="1400">
              <a:solidFill>
                <a:srgbClr val="00286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5"/>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04 | FINDING A JOB </a:t>
            </a:r>
            <a:endParaRPr sz="3000">
              <a:solidFill>
                <a:schemeClr val="lt1"/>
              </a:solidFill>
            </a:endParaRPr>
          </a:p>
        </p:txBody>
      </p:sp>
      <p:sp>
        <p:nvSpPr>
          <p:cNvPr id="239" name="Google Shape;239;p35"/>
          <p:cNvSpPr txBox="1"/>
          <p:nvPr>
            <p:ph idx="4294967295" type="subTitle"/>
          </p:nvPr>
        </p:nvSpPr>
        <p:spPr>
          <a:xfrm flipH="1">
            <a:off x="375675" y="1397750"/>
            <a:ext cx="8670900" cy="35046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b="1" lang="es" sz="1400"/>
              <a:t>Preparation</a:t>
            </a:r>
            <a:r>
              <a:rPr lang="es" sz="1400"/>
              <a:t> </a:t>
            </a:r>
            <a:endParaRPr sz="1400"/>
          </a:p>
          <a:p>
            <a:pPr indent="-317500" lvl="1" marL="914400" rtl="0" algn="l">
              <a:lnSpc>
                <a:spcPct val="100000"/>
              </a:lnSpc>
              <a:spcBef>
                <a:spcPts val="0"/>
              </a:spcBef>
              <a:spcAft>
                <a:spcPts val="0"/>
              </a:spcAft>
              <a:buSzPts val="1400"/>
              <a:buChar char="○"/>
            </a:pPr>
            <a:r>
              <a:rPr lang="es" sz="1400"/>
              <a:t>Do your research to understand the organization and the job for which you are applying  </a:t>
            </a:r>
            <a:endParaRPr sz="1400"/>
          </a:p>
          <a:p>
            <a:pPr indent="-317500" lvl="1" marL="914400" rtl="0" algn="l">
              <a:lnSpc>
                <a:spcPct val="100000"/>
              </a:lnSpc>
              <a:spcBef>
                <a:spcPts val="0"/>
              </a:spcBef>
              <a:spcAft>
                <a:spcPts val="0"/>
              </a:spcAft>
              <a:buSzPts val="1400"/>
              <a:buChar char="○"/>
            </a:pPr>
            <a:r>
              <a:rPr lang="es" sz="1400"/>
              <a:t>Think of specific, detailed examples and structure them to tell a coherent story </a:t>
            </a:r>
            <a:endParaRPr sz="1400"/>
          </a:p>
          <a:p>
            <a:pPr indent="-317500" lvl="2" marL="1371600" rtl="0" algn="l">
              <a:lnSpc>
                <a:spcPct val="100000"/>
              </a:lnSpc>
              <a:spcBef>
                <a:spcPts val="0"/>
              </a:spcBef>
              <a:spcAft>
                <a:spcPts val="0"/>
              </a:spcAft>
              <a:buSzPts val="1400"/>
              <a:buChar char="■"/>
            </a:pPr>
            <a:r>
              <a:rPr lang="es" sz="1400"/>
              <a:t>STAR (situation, task, </a:t>
            </a:r>
            <a:r>
              <a:rPr lang="es" sz="1400"/>
              <a:t>action</a:t>
            </a:r>
            <a:r>
              <a:rPr lang="es" sz="1400"/>
              <a:t>, result/reflection)</a:t>
            </a:r>
            <a:endParaRPr sz="1400"/>
          </a:p>
          <a:p>
            <a:pPr indent="-317500" lvl="2" marL="1371600" rtl="0" algn="l">
              <a:lnSpc>
                <a:spcPct val="100000"/>
              </a:lnSpc>
              <a:spcBef>
                <a:spcPts val="0"/>
              </a:spcBef>
              <a:spcAft>
                <a:spcPts val="0"/>
              </a:spcAft>
              <a:buSzPts val="1400"/>
              <a:buChar char="■"/>
            </a:pPr>
            <a:r>
              <a:rPr lang="es" sz="1400"/>
              <a:t>CAR (context/challenge, </a:t>
            </a:r>
            <a:r>
              <a:rPr lang="es" sz="1400"/>
              <a:t>action</a:t>
            </a:r>
            <a:r>
              <a:rPr lang="es" sz="1400"/>
              <a:t>, results) </a:t>
            </a:r>
            <a:endParaRPr sz="1400"/>
          </a:p>
          <a:p>
            <a:pPr indent="-317500" lvl="0" marL="457200" rtl="0" algn="l">
              <a:lnSpc>
                <a:spcPct val="100000"/>
              </a:lnSpc>
              <a:spcBef>
                <a:spcPts val="0"/>
              </a:spcBef>
              <a:spcAft>
                <a:spcPts val="0"/>
              </a:spcAft>
              <a:buSzPts val="1400"/>
              <a:buChar char="●"/>
            </a:pPr>
            <a:r>
              <a:rPr b="1" lang="es" sz="1400"/>
              <a:t>Common types of questions</a:t>
            </a:r>
            <a:endParaRPr b="1" sz="1400"/>
          </a:p>
          <a:p>
            <a:pPr indent="-317500" lvl="1" marL="914400" rtl="0" algn="l">
              <a:lnSpc>
                <a:spcPct val="100000"/>
              </a:lnSpc>
              <a:spcBef>
                <a:spcPts val="0"/>
              </a:spcBef>
              <a:spcAft>
                <a:spcPts val="0"/>
              </a:spcAft>
              <a:buSzPts val="1400"/>
              <a:buChar char="○"/>
            </a:pPr>
            <a:r>
              <a:rPr lang="es" sz="1400"/>
              <a:t>Behavioural </a:t>
            </a:r>
            <a:endParaRPr sz="1400"/>
          </a:p>
          <a:p>
            <a:pPr indent="-317500" lvl="1" marL="914400" rtl="0" algn="l">
              <a:lnSpc>
                <a:spcPct val="100000"/>
              </a:lnSpc>
              <a:spcBef>
                <a:spcPts val="0"/>
              </a:spcBef>
              <a:spcAft>
                <a:spcPts val="0"/>
              </a:spcAft>
              <a:buSzPts val="1400"/>
              <a:buChar char="○"/>
            </a:pPr>
            <a:r>
              <a:rPr lang="es" sz="1400"/>
              <a:t>Scenario/situational (apply the CPPF!)</a:t>
            </a:r>
            <a:endParaRPr sz="1400"/>
          </a:p>
          <a:p>
            <a:pPr indent="-317500" lvl="1" marL="914400" rtl="0" algn="l">
              <a:lnSpc>
                <a:spcPct val="100000"/>
              </a:lnSpc>
              <a:spcBef>
                <a:spcPts val="0"/>
              </a:spcBef>
              <a:spcAft>
                <a:spcPts val="0"/>
              </a:spcAft>
              <a:buSzPts val="1400"/>
              <a:buChar char="○"/>
            </a:pPr>
            <a:r>
              <a:rPr lang="es" sz="1400"/>
              <a:t>Technical/competency</a:t>
            </a:r>
            <a:endParaRPr sz="1400"/>
          </a:p>
          <a:p>
            <a:pPr indent="-317500" lvl="1" marL="914400" rtl="0" algn="l">
              <a:lnSpc>
                <a:spcPct val="100000"/>
              </a:lnSpc>
              <a:spcBef>
                <a:spcPts val="0"/>
              </a:spcBef>
              <a:spcAft>
                <a:spcPts val="0"/>
              </a:spcAft>
              <a:buSzPts val="1400"/>
              <a:buChar char="○"/>
            </a:pPr>
            <a:r>
              <a:rPr lang="es" sz="1400"/>
              <a:t>General </a:t>
            </a:r>
            <a:endParaRPr sz="1400"/>
          </a:p>
          <a:p>
            <a:pPr indent="-317500" lvl="0" marL="457200" rtl="0" algn="l">
              <a:lnSpc>
                <a:spcPct val="100000"/>
              </a:lnSpc>
              <a:spcBef>
                <a:spcPts val="0"/>
              </a:spcBef>
              <a:spcAft>
                <a:spcPts val="0"/>
              </a:spcAft>
              <a:buSzPts val="1400"/>
              <a:buChar char="●"/>
            </a:pPr>
            <a:r>
              <a:rPr b="1" lang="es" sz="1400"/>
              <a:t>Questions to ask employers</a:t>
            </a:r>
            <a:endParaRPr b="1" sz="1400"/>
          </a:p>
          <a:p>
            <a:pPr indent="-317500" lvl="1" marL="914400" rtl="0" algn="l">
              <a:lnSpc>
                <a:spcPct val="100000"/>
              </a:lnSpc>
              <a:spcBef>
                <a:spcPts val="0"/>
              </a:spcBef>
              <a:spcAft>
                <a:spcPts val="0"/>
              </a:spcAft>
              <a:buSzPts val="1400"/>
              <a:buChar char="○"/>
            </a:pPr>
            <a:r>
              <a:rPr lang="es" sz="1400"/>
              <a:t>When they expect to hire, onboarding process, supports available, mentorship</a:t>
            </a:r>
            <a:endParaRPr sz="1400"/>
          </a:p>
          <a:p>
            <a:pPr indent="-317500" lvl="1" marL="914400" rtl="0" algn="l">
              <a:lnSpc>
                <a:spcPct val="100000"/>
              </a:lnSpc>
              <a:spcBef>
                <a:spcPts val="0"/>
              </a:spcBef>
              <a:spcAft>
                <a:spcPts val="0"/>
              </a:spcAft>
              <a:buSzPts val="1400"/>
              <a:buChar char="○"/>
            </a:pPr>
            <a:r>
              <a:rPr lang="es" sz="1400"/>
              <a:t>Expectations for the first 3 months, departments with which you will work, hours, what a typical day/week looks like, work/team culture </a:t>
            </a:r>
            <a:endParaRPr sz="1400"/>
          </a:p>
          <a:p>
            <a:pPr indent="-317500" lvl="1" marL="914400" rtl="0" algn="l">
              <a:lnSpc>
                <a:spcPct val="100000"/>
              </a:lnSpc>
              <a:spcBef>
                <a:spcPts val="0"/>
              </a:spcBef>
              <a:spcAft>
                <a:spcPts val="0"/>
              </a:spcAft>
              <a:buSzPts val="1400"/>
              <a:buChar char="○"/>
            </a:pPr>
            <a:r>
              <a:rPr lang="es" sz="1400"/>
              <a:t>Core values of the company, qualities required to </a:t>
            </a:r>
            <a:r>
              <a:rPr lang="es" sz="1400"/>
              <a:t>succeed, specific questions about the role</a:t>
            </a:r>
            <a:endParaRPr sz="1400"/>
          </a:p>
          <a:p>
            <a:pPr indent="-317500" lvl="0" marL="457200" rtl="0" algn="l">
              <a:lnSpc>
                <a:spcPct val="100000"/>
              </a:lnSpc>
              <a:spcBef>
                <a:spcPts val="0"/>
              </a:spcBef>
              <a:spcAft>
                <a:spcPts val="0"/>
              </a:spcAft>
              <a:buSzPts val="1400"/>
              <a:buChar char="●"/>
            </a:pPr>
            <a:r>
              <a:rPr lang="es" sz="1400" u="sng">
                <a:solidFill>
                  <a:schemeClr val="hlink"/>
                </a:solidFill>
                <a:hlinkClick r:id="rId3"/>
              </a:rPr>
              <a:t>Preparing for a Job Interview as an Occupational Therapist</a:t>
            </a:r>
            <a:r>
              <a:rPr lang="es" sz="1400"/>
              <a:t>, </a:t>
            </a:r>
            <a:r>
              <a:rPr lang="es" sz="1400" u="sng">
                <a:solidFill>
                  <a:schemeClr val="hlink"/>
                </a:solidFill>
                <a:hlinkClick r:id="rId4"/>
              </a:rPr>
              <a:t>The Complete Guide to your First OT Job Interview</a:t>
            </a:r>
            <a:endParaRPr sz="1400"/>
          </a:p>
          <a:p>
            <a:pPr indent="0" lvl="0" marL="0" rtl="0" algn="l">
              <a:lnSpc>
                <a:spcPct val="100000"/>
              </a:lnSpc>
              <a:spcBef>
                <a:spcPts val="1600"/>
              </a:spcBef>
              <a:spcAft>
                <a:spcPts val="1600"/>
              </a:spcAft>
              <a:buNone/>
            </a:pPr>
            <a:r>
              <a:t/>
            </a:r>
            <a:endParaRPr sz="1400"/>
          </a:p>
        </p:txBody>
      </p:sp>
      <p:sp>
        <p:nvSpPr>
          <p:cNvPr id="240" name="Google Shape;240;p35"/>
          <p:cNvSpPr txBox="1"/>
          <p:nvPr>
            <p:ph type="ctrTitle"/>
          </p:nvPr>
        </p:nvSpPr>
        <p:spPr>
          <a:xfrm>
            <a:off x="320324" y="9638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INTERVIEWING</a:t>
            </a:r>
            <a:endParaRPr sz="2000">
              <a:solidFill>
                <a:srgbClr val="00286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6"/>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04 | FINDING A JOB </a:t>
            </a:r>
            <a:endParaRPr sz="3000">
              <a:solidFill>
                <a:schemeClr val="lt1"/>
              </a:solidFill>
            </a:endParaRPr>
          </a:p>
        </p:txBody>
      </p:sp>
      <p:sp>
        <p:nvSpPr>
          <p:cNvPr id="247" name="Google Shape;247;p36"/>
          <p:cNvSpPr txBox="1"/>
          <p:nvPr>
            <p:ph idx="4294967295" type="subTitle"/>
          </p:nvPr>
        </p:nvSpPr>
        <p:spPr>
          <a:xfrm flipH="1">
            <a:off x="375550" y="1397750"/>
            <a:ext cx="8402700" cy="34029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a:t>Your first job offer may not be your “dream job,” but is a great learning opportunity and your chance to enter the system</a:t>
            </a:r>
            <a:endParaRPr sz="1600"/>
          </a:p>
          <a:p>
            <a:pPr indent="-330200" lvl="0" marL="457200" rtl="0" algn="l">
              <a:lnSpc>
                <a:spcPct val="100000"/>
              </a:lnSpc>
              <a:spcBef>
                <a:spcPts val="0"/>
              </a:spcBef>
              <a:spcAft>
                <a:spcPts val="0"/>
              </a:spcAft>
              <a:buSzPts val="1600"/>
              <a:buChar char="●"/>
            </a:pPr>
            <a:r>
              <a:rPr lang="es" sz="1600"/>
              <a:t>Remember: where you start isn’t necessarily where you will end up</a:t>
            </a:r>
            <a:endParaRPr sz="1600"/>
          </a:p>
          <a:p>
            <a:pPr indent="-330200" lvl="0" marL="457200" rtl="0" algn="l">
              <a:lnSpc>
                <a:spcPct val="100000"/>
              </a:lnSpc>
              <a:spcBef>
                <a:spcPts val="0"/>
              </a:spcBef>
              <a:spcAft>
                <a:spcPts val="0"/>
              </a:spcAft>
              <a:buSzPts val="1600"/>
              <a:buChar char="●"/>
            </a:pPr>
            <a:r>
              <a:rPr b="1" lang="es" sz="1600"/>
              <a:t>Salary </a:t>
            </a:r>
            <a:r>
              <a:rPr b="1" lang="es" sz="1600"/>
              <a:t>negotiation</a:t>
            </a:r>
            <a:r>
              <a:rPr b="1" lang="es" sz="1600"/>
              <a:t> </a:t>
            </a:r>
            <a:endParaRPr b="1" sz="1600"/>
          </a:p>
          <a:p>
            <a:pPr indent="-330200" lvl="1" marL="914400" rtl="0" algn="l">
              <a:lnSpc>
                <a:spcPct val="100000"/>
              </a:lnSpc>
              <a:spcBef>
                <a:spcPts val="0"/>
              </a:spcBef>
              <a:spcAft>
                <a:spcPts val="0"/>
              </a:spcAft>
              <a:buSzPts val="1600"/>
              <a:buChar char="○"/>
            </a:pPr>
            <a:r>
              <a:rPr lang="es" sz="1600"/>
              <a:t>Discuss once the employer brings it up and negotiate for a fair wage</a:t>
            </a:r>
            <a:endParaRPr sz="1600"/>
          </a:p>
          <a:p>
            <a:pPr indent="-330200" lvl="1" marL="914400" rtl="0" algn="l">
              <a:lnSpc>
                <a:spcPct val="100000"/>
              </a:lnSpc>
              <a:spcBef>
                <a:spcPts val="0"/>
              </a:spcBef>
              <a:spcAft>
                <a:spcPts val="0"/>
              </a:spcAft>
              <a:buSzPts val="1600"/>
              <a:buChar char="○"/>
            </a:pPr>
            <a:r>
              <a:rPr lang="es" sz="1600"/>
              <a:t>Research and have a salary/hourly wage in mind </a:t>
            </a:r>
            <a:endParaRPr sz="1600"/>
          </a:p>
          <a:p>
            <a:pPr indent="-330200" lvl="1" marL="914400" rtl="0" algn="l">
              <a:lnSpc>
                <a:spcPct val="100000"/>
              </a:lnSpc>
              <a:spcBef>
                <a:spcPts val="0"/>
              </a:spcBef>
              <a:spcAft>
                <a:spcPts val="0"/>
              </a:spcAft>
              <a:buSzPts val="1600"/>
              <a:buChar char="○"/>
            </a:pPr>
            <a:r>
              <a:rPr lang="es" sz="1600"/>
              <a:t>Consider benefits, vacation, pension, growth opportunities, alignment with career goals</a:t>
            </a:r>
            <a:endParaRPr sz="1600"/>
          </a:p>
          <a:p>
            <a:pPr indent="-330200" lvl="0" marL="457200" rtl="0" algn="l">
              <a:lnSpc>
                <a:spcPct val="100000"/>
              </a:lnSpc>
              <a:spcBef>
                <a:spcPts val="0"/>
              </a:spcBef>
              <a:spcAft>
                <a:spcPts val="0"/>
              </a:spcAft>
              <a:buSzPts val="1600"/>
              <a:buChar char="●"/>
            </a:pPr>
            <a:r>
              <a:rPr b="1" lang="es" sz="1600"/>
              <a:t>If you are interested in starting your own private practice…</a:t>
            </a:r>
            <a:endParaRPr b="1" sz="1600"/>
          </a:p>
          <a:p>
            <a:pPr indent="-330200" lvl="1" marL="914400" rtl="0" algn="l">
              <a:lnSpc>
                <a:spcPct val="100000"/>
              </a:lnSpc>
              <a:spcBef>
                <a:spcPts val="0"/>
              </a:spcBef>
              <a:spcAft>
                <a:spcPts val="0"/>
              </a:spcAft>
              <a:buSzPts val="1600"/>
              <a:buChar char="○"/>
            </a:pPr>
            <a:r>
              <a:rPr lang="es" sz="1600" u="sng">
                <a:solidFill>
                  <a:schemeClr val="hlink"/>
                </a:solidFill>
                <a:hlinkClick r:id="rId3"/>
              </a:rPr>
              <a:t>OSOT Private Practice Resources </a:t>
            </a:r>
            <a:endParaRPr sz="1600"/>
          </a:p>
          <a:p>
            <a:pPr indent="-330200" lvl="1" marL="914400" rtl="0" algn="l">
              <a:lnSpc>
                <a:spcPct val="100000"/>
              </a:lnSpc>
              <a:spcBef>
                <a:spcPts val="0"/>
              </a:spcBef>
              <a:spcAft>
                <a:spcPts val="0"/>
              </a:spcAft>
              <a:buSzPts val="1600"/>
              <a:buChar char="○"/>
            </a:pPr>
            <a:r>
              <a:rPr lang="es" sz="1600"/>
              <a:t>Consider your level of experience and competence in the area of practice in which you wish to work, know your market </a:t>
            </a:r>
            <a:endParaRPr sz="1600"/>
          </a:p>
          <a:p>
            <a:pPr indent="-330200" lvl="1" marL="914400" rtl="0" algn="l">
              <a:lnSpc>
                <a:spcPct val="100000"/>
              </a:lnSpc>
              <a:spcBef>
                <a:spcPts val="0"/>
              </a:spcBef>
              <a:spcAft>
                <a:spcPts val="0"/>
              </a:spcAft>
              <a:buSzPts val="1600"/>
              <a:buChar char="○"/>
            </a:pPr>
            <a:r>
              <a:rPr lang="es" sz="1600"/>
              <a:t>Ensure you have sufficient </a:t>
            </a:r>
            <a:r>
              <a:rPr lang="es" sz="1600" u="sng">
                <a:solidFill>
                  <a:schemeClr val="hlink"/>
                </a:solidFill>
                <a:hlinkClick r:id="rId4"/>
              </a:rPr>
              <a:t>insurance</a:t>
            </a:r>
            <a:r>
              <a:rPr lang="es" sz="1600"/>
              <a:t> </a:t>
            </a:r>
            <a:endParaRPr sz="1600"/>
          </a:p>
          <a:p>
            <a:pPr indent="-330200" lvl="1" marL="914400" rtl="0" algn="l">
              <a:lnSpc>
                <a:spcPct val="100000"/>
              </a:lnSpc>
              <a:spcBef>
                <a:spcPts val="0"/>
              </a:spcBef>
              <a:spcAft>
                <a:spcPts val="0"/>
              </a:spcAft>
              <a:buSzPts val="1600"/>
              <a:buChar char="○"/>
            </a:pPr>
            <a:r>
              <a:rPr lang="es" sz="1600"/>
              <a:t>Stay connected and </a:t>
            </a:r>
            <a:r>
              <a:rPr lang="es" sz="1600"/>
              <a:t>network</a:t>
            </a:r>
            <a:r>
              <a:rPr lang="es" sz="1600"/>
              <a:t> with other OTs </a:t>
            </a:r>
            <a:endParaRPr sz="1600"/>
          </a:p>
          <a:p>
            <a:pPr indent="0" lvl="0" marL="0" rtl="0" algn="l">
              <a:lnSpc>
                <a:spcPct val="100000"/>
              </a:lnSpc>
              <a:spcBef>
                <a:spcPts val="1600"/>
              </a:spcBef>
              <a:spcAft>
                <a:spcPts val="1600"/>
              </a:spcAft>
              <a:buNone/>
            </a:pPr>
            <a:r>
              <a:t/>
            </a:r>
            <a:endParaRPr sz="1600"/>
          </a:p>
        </p:txBody>
      </p:sp>
      <p:sp>
        <p:nvSpPr>
          <p:cNvPr id="248" name="Google Shape;248;p36"/>
          <p:cNvSpPr txBox="1"/>
          <p:nvPr>
            <p:ph type="ctrTitle"/>
          </p:nvPr>
        </p:nvSpPr>
        <p:spPr>
          <a:xfrm>
            <a:off x="320324" y="9638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SELECTING A JOB </a:t>
            </a:r>
            <a:endParaRPr sz="2000">
              <a:solidFill>
                <a:srgbClr val="00286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2" name="Shape 252"/>
        <p:cNvGrpSpPr/>
        <p:nvPr/>
      </p:nvGrpSpPr>
      <p:grpSpPr>
        <a:xfrm>
          <a:off x="0" y="0"/>
          <a:ext cx="0" cy="0"/>
          <a:chOff x="0" y="0"/>
          <a:chExt cx="0" cy="0"/>
        </a:xfrm>
      </p:grpSpPr>
      <p:sp>
        <p:nvSpPr>
          <p:cNvPr id="253" name="Google Shape;253;p37"/>
          <p:cNvSpPr/>
          <p:nvPr/>
        </p:nvSpPr>
        <p:spPr>
          <a:xfrm>
            <a:off x="4896875" y="1280350"/>
            <a:ext cx="3657600" cy="248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6000">
                <a:solidFill>
                  <a:schemeClr val="lt1"/>
                </a:solidFill>
                <a:latin typeface="Calibri"/>
                <a:ea typeface="Calibri"/>
                <a:cs typeface="Calibri"/>
                <a:sym typeface="Calibri"/>
              </a:rPr>
              <a:t>05</a:t>
            </a:r>
            <a:endParaRPr b="1" sz="6000">
              <a:solidFill>
                <a:schemeClr val="lt1"/>
              </a:solidFill>
              <a:latin typeface="Calibri"/>
              <a:ea typeface="Calibri"/>
              <a:cs typeface="Calibri"/>
              <a:sym typeface="Calibri"/>
            </a:endParaRPr>
          </a:p>
          <a:p>
            <a:pPr indent="0" lvl="0" marL="0" rtl="0" algn="l">
              <a:spcBef>
                <a:spcPts val="0"/>
              </a:spcBef>
              <a:spcAft>
                <a:spcPts val="0"/>
              </a:spcAft>
              <a:buNone/>
            </a:pPr>
            <a:r>
              <a:rPr b="1" lang="es" sz="4000">
                <a:solidFill>
                  <a:schemeClr val="lt1"/>
                </a:solidFill>
                <a:latin typeface="Calibri"/>
                <a:ea typeface="Calibri"/>
                <a:cs typeface="Calibri"/>
                <a:sym typeface="Calibri"/>
              </a:rPr>
              <a:t>Financial Planning</a:t>
            </a:r>
            <a:endParaRPr b="1" sz="4000">
              <a:solidFill>
                <a:schemeClr val="lt1"/>
              </a:solidFill>
              <a:latin typeface="Calibri"/>
              <a:ea typeface="Calibri"/>
              <a:cs typeface="Calibri"/>
              <a:sym typeface="Calibri"/>
            </a:endParaRPr>
          </a:p>
        </p:txBody>
      </p:sp>
      <p:pic>
        <p:nvPicPr>
          <p:cNvPr id="254" name="Google Shape;254;p37"/>
          <p:cNvPicPr preferRelativeResize="0"/>
          <p:nvPr/>
        </p:nvPicPr>
        <p:blipFill>
          <a:blip r:embed="rId3">
            <a:alphaModFix/>
          </a:blip>
          <a:stretch>
            <a:fillRect/>
          </a:stretch>
        </p:blipFill>
        <p:spPr>
          <a:xfrm>
            <a:off x="165650" y="275713"/>
            <a:ext cx="4592075" cy="4592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8"/>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8"/>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05 | FINANCIAL PLANNING</a:t>
            </a:r>
            <a:endParaRPr sz="3000">
              <a:solidFill>
                <a:schemeClr val="lt1"/>
              </a:solidFill>
            </a:endParaRPr>
          </a:p>
        </p:txBody>
      </p:sp>
      <p:sp>
        <p:nvSpPr>
          <p:cNvPr id="261" name="Google Shape;261;p38"/>
          <p:cNvSpPr txBox="1"/>
          <p:nvPr>
            <p:ph type="ctrTitle"/>
          </p:nvPr>
        </p:nvSpPr>
        <p:spPr>
          <a:xfrm>
            <a:off x="167924" y="8114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CASH FLOW MANAGEMENT</a:t>
            </a:r>
            <a:endParaRPr sz="2000">
              <a:solidFill>
                <a:srgbClr val="002868"/>
              </a:solidFill>
            </a:endParaRPr>
          </a:p>
        </p:txBody>
      </p:sp>
      <p:graphicFrame>
        <p:nvGraphicFramePr>
          <p:cNvPr id="262" name="Google Shape;262;p38"/>
          <p:cNvGraphicFramePr/>
          <p:nvPr/>
        </p:nvGraphicFramePr>
        <p:xfrm>
          <a:off x="286650" y="1313625"/>
          <a:ext cx="3000000" cy="3000000"/>
        </p:xfrm>
        <a:graphic>
          <a:graphicData uri="http://schemas.openxmlformats.org/drawingml/2006/table">
            <a:tbl>
              <a:tblPr>
                <a:noFill/>
                <a:tableStyleId>{DC5C296C-277E-45C8-AB0F-DADB2B0943DD}</a:tableStyleId>
              </a:tblPr>
              <a:tblGrid>
                <a:gridCol w="2863825"/>
                <a:gridCol w="2863825"/>
                <a:gridCol w="2863825"/>
              </a:tblGrid>
              <a:tr h="372500">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Spending Plan/Budgeting</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Credit Score</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Student Loan Repayment</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2533200">
                <a:tc>
                  <a:txBody>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Automate your set expenses (e.g., rent, phone bills, cable, car, etc.)</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Limit your variable expenses</a:t>
                      </a:r>
                      <a:r>
                        <a:rPr b="1" lang="es" sz="1600">
                          <a:solidFill>
                            <a:schemeClr val="dk1"/>
                          </a:solidFill>
                          <a:latin typeface="Calibri"/>
                          <a:ea typeface="Calibri"/>
                          <a:cs typeface="Calibri"/>
                          <a:sym typeface="Calibri"/>
                        </a:rPr>
                        <a:t> </a:t>
                      </a:r>
                      <a:r>
                        <a:rPr lang="es" sz="1600">
                          <a:solidFill>
                            <a:schemeClr val="dk1"/>
                          </a:solidFill>
                          <a:latin typeface="Calibri"/>
                          <a:ea typeface="Calibri"/>
                          <a:cs typeface="Calibri"/>
                          <a:sym typeface="Calibri"/>
                        </a:rPr>
                        <a:t>(e.g., food) - look for sales on Flipp app!</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Use the income gap to increase your financial stability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More info: </a:t>
                      </a:r>
                      <a:r>
                        <a:rPr lang="es" sz="1600" u="sng">
                          <a:solidFill>
                            <a:schemeClr val="hlink"/>
                          </a:solidFill>
                          <a:latin typeface="Calibri"/>
                          <a:ea typeface="Calibri"/>
                          <a:cs typeface="Calibri"/>
                          <a:sym typeface="Calibri"/>
                          <a:hlinkClick r:id="rId3"/>
                        </a:rPr>
                        <a:t>Cash Flow Planning</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Credit bodies: </a:t>
                      </a:r>
                      <a:r>
                        <a:rPr lang="es" sz="1600" u="sng">
                          <a:solidFill>
                            <a:schemeClr val="hlink"/>
                          </a:solidFill>
                          <a:latin typeface="Calibri"/>
                          <a:ea typeface="Calibri"/>
                          <a:cs typeface="Calibri"/>
                          <a:sym typeface="Calibri"/>
                          <a:hlinkClick r:id="rId4"/>
                        </a:rPr>
                        <a:t>Equifax</a:t>
                      </a:r>
                      <a:r>
                        <a:rPr lang="es" sz="1600">
                          <a:solidFill>
                            <a:schemeClr val="dk1"/>
                          </a:solidFill>
                          <a:latin typeface="Calibri"/>
                          <a:ea typeface="Calibri"/>
                          <a:cs typeface="Calibri"/>
                          <a:sym typeface="Calibri"/>
                        </a:rPr>
                        <a:t> or </a:t>
                      </a:r>
                      <a:r>
                        <a:rPr lang="es" sz="1600" u="sng">
                          <a:solidFill>
                            <a:schemeClr val="hlink"/>
                          </a:solidFill>
                          <a:latin typeface="Calibri"/>
                          <a:ea typeface="Calibri"/>
                          <a:cs typeface="Calibri"/>
                          <a:sym typeface="Calibri"/>
                          <a:hlinkClick r:id="rId5"/>
                        </a:rPr>
                        <a:t>TransUnion</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Try to maintain a score between 650-700</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Understand and prepare for </a:t>
                      </a:r>
                      <a:r>
                        <a:rPr lang="es" sz="1600" u="sng">
                          <a:solidFill>
                            <a:schemeClr val="hlink"/>
                          </a:solidFill>
                          <a:latin typeface="Calibri"/>
                          <a:ea typeface="Calibri"/>
                          <a:cs typeface="Calibri"/>
                          <a:sym typeface="Calibri"/>
                          <a:hlinkClick r:id="rId6"/>
                        </a:rPr>
                        <a:t>soft and hard credit inquiries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Learn how to </a:t>
                      </a:r>
                      <a:r>
                        <a:rPr lang="es" sz="1600" u="sng">
                          <a:solidFill>
                            <a:schemeClr val="hlink"/>
                          </a:solidFill>
                          <a:latin typeface="Calibri"/>
                          <a:ea typeface="Calibri"/>
                          <a:cs typeface="Calibri"/>
                          <a:sym typeface="Calibri"/>
                          <a:hlinkClick r:id="rId7"/>
                        </a:rPr>
                        <a:t>increase your credit score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Considerations for </a:t>
                      </a:r>
                      <a:r>
                        <a:rPr lang="es" sz="1600" u="sng">
                          <a:solidFill>
                            <a:schemeClr val="hlink"/>
                          </a:solidFill>
                          <a:latin typeface="Calibri"/>
                          <a:ea typeface="Calibri"/>
                          <a:cs typeface="Calibri"/>
                          <a:sym typeface="Calibri"/>
                          <a:hlinkClick r:id="rId8"/>
                        </a:rPr>
                        <a:t>increasing your credit limit</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330200" lvl="0" marL="457200" rtl="0" algn="l">
                        <a:spcBef>
                          <a:spcPts val="0"/>
                        </a:spcBef>
                        <a:spcAft>
                          <a:spcPts val="0"/>
                        </a:spcAft>
                        <a:buSzPts val="1600"/>
                        <a:buFont typeface="Calibri"/>
                        <a:buChar char="●"/>
                      </a:pPr>
                      <a:r>
                        <a:rPr lang="es" sz="1600" u="sng">
                          <a:solidFill>
                            <a:schemeClr val="hlink"/>
                          </a:solidFill>
                          <a:latin typeface="Calibri"/>
                          <a:ea typeface="Calibri"/>
                          <a:cs typeface="Calibri"/>
                          <a:sym typeface="Calibri"/>
                          <a:hlinkClick r:id="rId9"/>
                        </a:rPr>
                        <a:t>Plan and calculate your repayment</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Sign up for </a:t>
                      </a:r>
                      <a:r>
                        <a:rPr lang="es" sz="1600" u="sng">
                          <a:solidFill>
                            <a:schemeClr val="hlink"/>
                          </a:solidFill>
                          <a:latin typeface="Calibri"/>
                          <a:ea typeface="Calibri"/>
                          <a:cs typeface="Calibri"/>
                          <a:sym typeface="Calibri"/>
                          <a:hlinkClick r:id="rId10"/>
                        </a:rPr>
                        <a:t>OSAP Repayment Assistance Plan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Take advantage of </a:t>
                      </a:r>
                      <a:r>
                        <a:rPr lang="es" sz="1600" u="sng">
                          <a:solidFill>
                            <a:schemeClr val="hlink"/>
                          </a:solidFill>
                          <a:latin typeface="Calibri"/>
                          <a:ea typeface="Calibri"/>
                          <a:cs typeface="Calibri"/>
                          <a:sym typeface="Calibri"/>
                          <a:hlinkClick r:id="rId11"/>
                        </a:rPr>
                        <a:t>tax credits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2"/>
                        </a:rPr>
                        <a:t>Consider investing your money</a:t>
                      </a:r>
                      <a:r>
                        <a:rPr lang="es" sz="1600">
                          <a:solidFill>
                            <a:schemeClr val="dk1"/>
                          </a:solidFill>
                          <a:latin typeface="Calibri"/>
                          <a:ea typeface="Calibri"/>
                          <a:cs typeface="Calibri"/>
                          <a:sym typeface="Calibri"/>
                        </a:rPr>
                        <a:t> while paying off your student loan (e.g., TFSA, RRSP)</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9"/>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05 | FINANCIAL PLANNING</a:t>
            </a:r>
            <a:endParaRPr sz="3000">
              <a:solidFill>
                <a:schemeClr val="lt1"/>
              </a:solidFill>
            </a:endParaRPr>
          </a:p>
        </p:txBody>
      </p:sp>
      <p:sp>
        <p:nvSpPr>
          <p:cNvPr id="269" name="Google Shape;269;p39"/>
          <p:cNvSpPr txBox="1"/>
          <p:nvPr>
            <p:ph idx="4294967295" type="subTitle"/>
          </p:nvPr>
        </p:nvSpPr>
        <p:spPr>
          <a:xfrm flipH="1">
            <a:off x="215500" y="3829800"/>
            <a:ext cx="8670900" cy="1269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s" sz="1400"/>
              <a:t>Familiarity with the healthcare sector </a:t>
            </a:r>
            <a:endParaRPr sz="1400"/>
          </a:p>
          <a:p>
            <a:pPr indent="-317500" lvl="0" marL="457200" rtl="0" algn="l">
              <a:lnSpc>
                <a:spcPct val="100000"/>
              </a:lnSpc>
              <a:spcBef>
                <a:spcPts val="0"/>
              </a:spcBef>
              <a:spcAft>
                <a:spcPts val="0"/>
              </a:spcAft>
              <a:buSzPts val="1400"/>
              <a:buChar char="●"/>
            </a:pPr>
            <a:r>
              <a:rPr lang="es" sz="1400"/>
              <a:t>Varied experience</a:t>
            </a:r>
            <a:endParaRPr sz="1400"/>
          </a:p>
          <a:p>
            <a:pPr indent="-317500" lvl="0" marL="457200" rtl="0" algn="l">
              <a:lnSpc>
                <a:spcPct val="100000"/>
              </a:lnSpc>
              <a:spcBef>
                <a:spcPts val="0"/>
              </a:spcBef>
              <a:spcAft>
                <a:spcPts val="0"/>
              </a:spcAft>
              <a:buSzPts val="1400"/>
              <a:buChar char="●"/>
            </a:pPr>
            <a:r>
              <a:rPr lang="es" sz="1400"/>
              <a:t>Multiple designations</a:t>
            </a:r>
            <a:endParaRPr sz="1400"/>
          </a:p>
          <a:p>
            <a:pPr indent="-317500" lvl="0" marL="457200" rtl="0" algn="l">
              <a:lnSpc>
                <a:spcPct val="100000"/>
              </a:lnSpc>
              <a:spcBef>
                <a:spcPts val="0"/>
              </a:spcBef>
              <a:spcAft>
                <a:spcPts val="0"/>
              </a:spcAft>
              <a:buSzPts val="1400"/>
              <a:buChar char="●"/>
            </a:pPr>
            <a:r>
              <a:rPr lang="es" sz="1400" u="sng">
                <a:solidFill>
                  <a:schemeClr val="hlink"/>
                </a:solidFill>
                <a:hlinkClick r:id="rId3"/>
              </a:rPr>
              <a:t>Compensation models</a:t>
            </a:r>
            <a:r>
              <a:rPr lang="es" sz="1400"/>
              <a:t> </a:t>
            </a:r>
            <a:r>
              <a:rPr lang="es" sz="1400"/>
              <a:t>(commission vs fee-based vs fee-only)</a:t>
            </a:r>
            <a:endParaRPr sz="1400"/>
          </a:p>
          <a:p>
            <a:pPr indent="-317500" lvl="0" marL="457200" rtl="0" algn="l">
              <a:lnSpc>
                <a:spcPct val="100000"/>
              </a:lnSpc>
              <a:spcBef>
                <a:spcPts val="0"/>
              </a:spcBef>
              <a:spcAft>
                <a:spcPts val="0"/>
              </a:spcAft>
              <a:buSzPts val="1400"/>
              <a:buChar char="●"/>
            </a:pPr>
            <a:r>
              <a:rPr lang="es" sz="1400"/>
              <a:t>Avoid working with friends and </a:t>
            </a:r>
            <a:r>
              <a:rPr lang="es" sz="1400"/>
              <a:t>family</a:t>
            </a:r>
            <a:r>
              <a:rPr lang="es" sz="1400"/>
              <a:t> (see </a:t>
            </a:r>
            <a:r>
              <a:rPr lang="es" sz="1400" u="sng">
                <a:solidFill>
                  <a:schemeClr val="hlink"/>
                </a:solidFill>
                <a:hlinkClick r:id="rId4"/>
              </a:rPr>
              <a:t>COTO Standards for Professional Boundaries</a:t>
            </a:r>
            <a:r>
              <a:rPr lang="es" sz="1400"/>
              <a:t>)</a:t>
            </a:r>
            <a:endParaRPr sz="1400"/>
          </a:p>
          <a:p>
            <a:pPr indent="0" lvl="0" marL="0" rtl="0" algn="l">
              <a:lnSpc>
                <a:spcPct val="100000"/>
              </a:lnSpc>
              <a:spcBef>
                <a:spcPts val="1600"/>
              </a:spcBef>
              <a:spcAft>
                <a:spcPts val="1600"/>
              </a:spcAft>
              <a:buNone/>
            </a:pPr>
            <a:r>
              <a:t/>
            </a:r>
            <a:endParaRPr sz="1400"/>
          </a:p>
        </p:txBody>
      </p:sp>
      <p:sp>
        <p:nvSpPr>
          <p:cNvPr id="270" name="Google Shape;270;p39"/>
          <p:cNvSpPr txBox="1"/>
          <p:nvPr>
            <p:ph type="ctrTitle"/>
          </p:nvPr>
        </p:nvSpPr>
        <p:spPr>
          <a:xfrm>
            <a:off x="160149" y="339590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CONSIDERATIONS WHEN </a:t>
            </a:r>
            <a:r>
              <a:rPr lang="es" sz="2000">
                <a:solidFill>
                  <a:srgbClr val="002868"/>
                </a:solidFill>
              </a:rPr>
              <a:t>FINDING A FINANCIAL ADVISOR </a:t>
            </a:r>
            <a:endParaRPr sz="2000">
              <a:solidFill>
                <a:srgbClr val="002868"/>
              </a:solidFill>
            </a:endParaRPr>
          </a:p>
        </p:txBody>
      </p:sp>
      <p:sp>
        <p:nvSpPr>
          <p:cNvPr id="271" name="Google Shape;271;p39"/>
          <p:cNvSpPr txBox="1"/>
          <p:nvPr>
            <p:ph type="ctrTitle"/>
          </p:nvPr>
        </p:nvSpPr>
        <p:spPr>
          <a:xfrm>
            <a:off x="187836" y="829775"/>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TIPS FOR INDEPENDENT CONTRACTORS (SELF-EMPLOYED)</a:t>
            </a:r>
            <a:endParaRPr sz="2000">
              <a:solidFill>
                <a:srgbClr val="002868"/>
              </a:solidFill>
            </a:endParaRPr>
          </a:p>
        </p:txBody>
      </p:sp>
      <p:sp>
        <p:nvSpPr>
          <p:cNvPr id="272" name="Google Shape;272;p39"/>
          <p:cNvSpPr txBox="1"/>
          <p:nvPr>
            <p:ph idx="4294967295" type="subTitle"/>
          </p:nvPr>
        </p:nvSpPr>
        <p:spPr>
          <a:xfrm flipH="1">
            <a:off x="285263" y="1250200"/>
            <a:ext cx="8670900" cy="1269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Calibri"/>
              <a:buChar char="●"/>
            </a:pPr>
            <a:r>
              <a:rPr lang="es" sz="1400"/>
              <a:t>You will be considered to be in private practice when the following criteria are met: </a:t>
            </a:r>
            <a:endParaRPr sz="1400"/>
          </a:p>
          <a:p>
            <a:pPr indent="-317500" lvl="1" marL="914400" rtl="0" algn="l">
              <a:lnSpc>
                <a:spcPct val="100000"/>
              </a:lnSpc>
              <a:spcBef>
                <a:spcPts val="0"/>
              </a:spcBef>
              <a:spcAft>
                <a:spcPts val="0"/>
              </a:spcAft>
              <a:buClr>
                <a:srgbClr val="000000"/>
              </a:buClr>
              <a:buSzPts val="1400"/>
              <a:buFont typeface="Arial"/>
              <a:buChar char="○"/>
            </a:pPr>
            <a:r>
              <a:rPr lang="es" sz="1400"/>
              <a:t>All or a portion of income is received from fees, retainers, contracts or other monies not defined as salary, and is claimed as such for taxation purposes</a:t>
            </a:r>
            <a:endParaRPr sz="1400"/>
          </a:p>
          <a:p>
            <a:pPr indent="-317500" lvl="1" marL="914400" rtl="0" algn="l">
              <a:lnSpc>
                <a:spcPct val="100000"/>
              </a:lnSpc>
              <a:spcBef>
                <a:spcPts val="0"/>
              </a:spcBef>
              <a:spcAft>
                <a:spcPts val="0"/>
              </a:spcAft>
              <a:buClr>
                <a:srgbClr val="000000"/>
              </a:buClr>
              <a:buSzPts val="1400"/>
              <a:buFont typeface="Arial"/>
              <a:buChar char="○"/>
            </a:pPr>
            <a:r>
              <a:rPr lang="es" sz="1400"/>
              <a:t>Business expenses are incurred</a:t>
            </a:r>
            <a:endParaRPr sz="1400"/>
          </a:p>
          <a:p>
            <a:pPr indent="-317500" lvl="1" marL="914400" rtl="0" algn="l">
              <a:lnSpc>
                <a:spcPct val="100000"/>
              </a:lnSpc>
              <a:spcBef>
                <a:spcPts val="0"/>
              </a:spcBef>
              <a:spcAft>
                <a:spcPts val="0"/>
              </a:spcAft>
              <a:buClr>
                <a:srgbClr val="000000"/>
              </a:buClr>
              <a:buSzPts val="1400"/>
              <a:buFont typeface="Arial"/>
              <a:buChar char="○"/>
            </a:pPr>
            <a:r>
              <a:rPr lang="es" sz="1400"/>
              <a:t>You present yourself to the public as a self-employed occupational therapist</a:t>
            </a:r>
            <a:endParaRPr sz="1400"/>
          </a:p>
          <a:p>
            <a:pPr indent="-317500" lvl="0" marL="457200" rtl="0" algn="l">
              <a:lnSpc>
                <a:spcPct val="100000"/>
              </a:lnSpc>
              <a:spcBef>
                <a:spcPts val="0"/>
              </a:spcBef>
              <a:spcAft>
                <a:spcPts val="0"/>
              </a:spcAft>
              <a:buClr>
                <a:schemeClr val="dk1"/>
              </a:buClr>
              <a:buSzPts val="1400"/>
              <a:buFont typeface="Calibri"/>
              <a:buChar char="●"/>
            </a:pPr>
            <a:r>
              <a:rPr lang="es" sz="1400"/>
              <a:t>Have a personal bank account AND a business account </a:t>
            </a:r>
            <a:endParaRPr sz="1400"/>
          </a:p>
          <a:p>
            <a:pPr indent="-317500" lvl="1" marL="914400" rtl="0" algn="l">
              <a:lnSpc>
                <a:spcPct val="100000"/>
              </a:lnSpc>
              <a:spcBef>
                <a:spcPts val="0"/>
              </a:spcBef>
              <a:spcAft>
                <a:spcPts val="0"/>
              </a:spcAft>
              <a:buClr>
                <a:schemeClr val="dk1"/>
              </a:buClr>
              <a:buSzPts val="1400"/>
              <a:buFont typeface="Calibri"/>
              <a:buChar char="○"/>
            </a:pPr>
            <a:r>
              <a:rPr lang="es" sz="1400"/>
              <a:t>Save a portion of your income to pay taxes in a savings account </a:t>
            </a:r>
            <a:endParaRPr sz="1400"/>
          </a:p>
          <a:p>
            <a:pPr indent="-317500" lvl="1" marL="914400" rtl="0" algn="l">
              <a:lnSpc>
                <a:spcPct val="100000"/>
              </a:lnSpc>
              <a:spcBef>
                <a:spcPts val="0"/>
              </a:spcBef>
              <a:spcAft>
                <a:spcPts val="0"/>
              </a:spcAft>
              <a:buClr>
                <a:schemeClr val="dk1"/>
              </a:buClr>
              <a:buSzPts val="1400"/>
              <a:buFont typeface="Calibri"/>
              <a:buChar char="○"/>
            </a:pPr>
            <a:r>
              <a:rPr lang="es" sz="1400"/>
              <a:t>Find an accountant to assist with your taxes</a:t>
            </a:r>
            <a:endParaRPr sz="1400"/>
          </a:p>
          <a:p>
            <a:pPr indent="-317500" lvl="0" marL="457200" rtl="0" algn="l">
              <a:lnSpc>
                <a:spcPct val="100000"/>
              </a:lnSpc>
              <a:spcBef>
                <a:spcPts val="0"/>
              </a:spcBef>
              <a:spcAft>
                <a:spcPts val="0"/>
              </a:spcAft>
              <a:buClr>
                <a:schemeClr val="dk1"/>
              </a:buClr>
              <a:buSzPts val="1400"/>
              <a:buFont typeface="Calibri"/>
              <a:buChar char="●"/>
            </a:pPr>
            <a:r>
              <a:rPr b="1" lang="es" sz="1400"/>
              <a:t>More info</a:t>
            </a:r>
            <a:r>
              <a:rPr lang="es" sz="1400"/>
              <a:t>: </a:t>
            </a:r>
            <a:r>
              <a:rPr lang="es" sz="1400" u="sng">
                <a:solidFill>
                  <a:schemeClr val="hlink"/>
                </a:solidFill>
                <a:hlinkClick r:id="rId5"/>
              </a:rPr>
              <a:t>OSOT Private Practice Resources </a:t>
            </a:r>
            <a:endParaRPr sz="1400"/>
          </a:p>
          <a:p>
            <a:pPr indent="0" lvl="0" marL="0" rtl="0" algn="l">
              <a:lnSpc>
                <a:spcPct val="100000"/>
              </a:lnSpc>
              <a:spcBef>
                <a:spcPts val="0"/>
              </a:spcBef>
              <a:spcAft>
                <a:spcPts val="1600"/>
              </a:spcAft>
              <a:buNone/>
            </a:pPr>
            <a:r>
              <a:t/>
            </a:r>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6" name="Shape 276"/>
        <p:cNvGrpSpPr/>
        <p:nvPr/>
      </p:nvGrpSpPr>
      <p:grpSpPr>
        <a:xfrm>
          <a:off x="0" y="0"/>
          <a:ext cx="0" cy="0"/>
          <a:chOff x="0" y="0"/>
          <a:chExt cx="0" cy="0"/>
        </a:xfrm>
      </p:grpSpPr>
      <p:sp>
        <p:nvSpPr>
          <p:cNvPr id="277" name="Google Shape;277;p40"/>
          <p:cNvSpPr/>
          <p:nvPr/>
        </p:nvSpPr>
        <p:spPr>
          <a:xfrm>
            <a:off x="4896875" y="1280350"/>
            <a:ext cx="3657600" cy="248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6000">
                <a:solidFill>
                  <a:schemeClr val="lt1"/>
                </a:solidFill>
                <a:latin typeface="Calibri"/>
                <a:ea typeface="Calibri"/>
                <a:cs typeface="Calibri"/>
                <a:sym typeface="Calibri"/>
              </a:rPr>
              <a:t>06</a:t>
            </a:r>
            <a:endParaRPr b="1" sz="6000">
              <a:solidFill>
                <a:schemeClr val="lt1"/>
              </a:solidFill>
              <a:latin typeface="Calibri"/>
              <a:ea typeface="Calibri"/>
              <a:cs typeface="Calibri"/>
              <a:sym typeface="Calibri"/>
            </a:endParaRPr>
          </a:p>
          <a:p>
            <a:pPr indent="0" lvl="0" marL="0" rtl="0" algn="l">
              <a:spcBef>
                <a:spcPts val="0"/>
              </a:spcBef>
              <a:spcAft>
                <a:spcPts val="0"/>
              </a:spcAft>
              <a:buNone/>
            </a:pPr>
            <a:r>
              <a:rPr b="1" lang="es" sz="4000">
                <a:solidFill>
                  <a:schemeClr val="lt1"/>
                </a:solidFill>
                <a:latin typeface="Calibri"/>
                <a:ea typeface="Calibri"/>
                <a:cs typeface="Calibri"/>
                <a:sym typeface="Calibri"/>
              </a:rPr>
              <a:t>Professional Development</a:t>
            </a:r>
            <a:endParaRPr b="1" sz="4000">
              <a:solidFill>
                <a:schemeClr val="lt1"/>
              </a:solidFill>
              <a:latin typeface="Calibri"/>
              <a:ea typeface="Calibri"/>
              <a:cs typeface="Calibri"/>
              <a:sym typeface="Calibri"/>
            </a:endParaRPr>
          </a:p>
        </p:txBody>
      </p:sp>
      <p:pic>
        <p:nvPicPr>
          <p:cNvPr id="278" name="Google Shape;278;p40"/>
          <p:cNvPicPr preferRelativeResize="0"/>
          <p:nvPr/>
        </p:nvPicPr>
        <p:blipFill>
          <a:blip r:embed="rId3">
            <a:alphaModFix/>
          </a:blip>
          <a:stretch>
            <a:fillRect/>
          </a:stretch>
        </p:blipFill>
        <p:spPr>
          <a:xfrm>
            <a:off x="-218450" y="-62225"/>
            <a:ext cx="5267950" cy="5267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7" name="Shape 127"/>
        <p:cNvGrpSpPr/>
        <p:nvPr/>
      </p:nvGrpSpPr>
      <p:grpSpPr>
        <a:xfrm>
          <a:off x="0" y="0"/>
          <a:ext cx="0" cy="0"/>
          <a:chOff x="0" y="0"/>
          <a:chExt cx="0" cy="0"/>
        </a:xfrm>
      </p:grpSpPr>
      <p:sp>
        <p:nvSpPr>
          <p:cNvPr id="128" name="Google Shape;128;p23"/>
          <p:cNvSpPr/>
          <p:nvPr/>
        </p:nvSpPr>
        <p:spPr>
          <a:xfrm flipH="1" rot="-5400000">
            <a:off x="-957900" y="959250"/>
            <a:ext cx="5140800" cy="3225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3"/>
          <p:cNvSpPr txBox="1"/>
          <p:nvPr>
            <p:ph idx="7" type="subTitle"/>
          </p:nvPr>
        </p:nvSpPr>
        <p:spPr>
          <a:xfrm>
            <a:off x="3580401" y="1941800"/>
            <a:ext cx="2528400" cy="572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s"/>
              <a:t>COTO requirements </a:t>
            </a:r>
            <a:endParaRPr/>
          </a:p>
          <a:p>
            <a:pPr indent="-292100" lvl="0" marL="457200" rtl="0" algn="l">
              <a:spcBef>
                <a:spcPts val="0"/>
              </a:spcBef>
              <a:spcAft>
                <a:spcPts val="0"/>
              </a:spcAft>
              <a:buSzPts val="1000"/>
              <a:buChar char="●"/>
            </a:pPr>
            <a:r>
              <a:rPr lang="es"/>
              <a:t>What PLI covers</a:t>
            </a:r>
            <a:endParaRPr/>
          </a:p>
          <a:p>
            <a:pPr indent="-292100" lvl="0" marL="457200" rtl="0" algn="l">
              <a:spcBef>
                <a:spcPts val="0"/>
              </a:spcBef>
              <a:spcAft>
                <a:spcPts val="0"/>
              </a:spcAft>
              <a:buSzPts val="1000"/>
              <a:buChar char="●"/>
            </a:pPr>
            <a:r>
              <a:rPr lang="es"/>
              <a:t>Where to get PLI</a:t>
            </a:r>
            <a:endParaRPr/>
          </a:p>
        </p:txBody>
      </p:sp>
      <p:sp>
        <p:nvSpPr>
          <p:cNvPr id="130" name="Google Shape;130;p23"/>
          <p:cNvSpPr txBox="1"/>
          <p:nvPr>
            <p:ph idx="6" type="ctrTitle"/>
          </p:nvPr>
        </p:nvSpPr>
        <p:spPr>
          <a:xfrm>
            <a:off x="3580399" y="1527698"/>
            <a:ext cx="225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action="ppaction://hlinksldjump" r:id="rId3"/>
              </a:rPr>
              <a:t>Professional Liability Insurance</a:t>
            </a:r>
            <a:endParaRPr/>
          </a:p>
        </p:txBody>
      </p:sp>
      <p:sp>
        <p:nvSpPr>
          <p:cNvPr id="131" name="Google Shape;131;p23"/>
          <p:cNvSpPr txBox="1"/>
          <p:nvPr>
            <p:ph idx="8" type="title"/>
          </p:nvPr>
        </p:nvSpPr>
        <p:spPr>
          <a:xfrm>
            <a:off x="2175407" y="18662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03</a:t>
            </a:r>
            <a:endParaRPr>
              <a:solidFill>
                <a:schemeClr val="lt1"/>
              </a:solidFill>
            </a:endParaRPr>
          </a:p>
        </p:txBody>
      </p:sp>
      <p:sp>
        <p:nvSpPr>
          <p:cNvPr id="132" name="Google Shape;132;p23"/>
          <p:cNvSpPr txBox="1"/>
          <p:nvPr>
            <p:ph type="ctrTitle"/>
          </p:nvPr>
        </p:nvSpPr>
        <p:spPr>
          <a:xfrm>
            <a:off x="3576298" y="-145925"/>
            <a:ext cx="516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s" u="sng">
                <a:solidFill>
                  <a:schemeClr val="hlink"/>
                </a:solidFill>
                <a:hlinkClick action="ppaction://hlinksldjump" r:id="rId4"/>
              </a:rPr>
              <a:t>Certification Exam</a:t>
            </a:r>
            <a:endParaRPr/>
          </a:p>
        </p:txBody>
      </p:sp>
      <p:sp>
        <p:nvSpPr>
          <p:cNvPr id="133" name="Google Shape;133;p23"/>
          <p:cNvSpPr txBox="1"/>
          <p:nvPr>
            <p:ph idx="1" type="subTitle"/>
          </p:nvPr>
        </p:nvSpPr>
        <p:spPr>
          <a:xfrm>
            <a:off x="3576300" y="269125"/>
            <a:ext cx="5260200" cy="572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s"/>
              <a:t>About the National Occupational Therapy Certification Exam (NOTCE)</a:t>
            </a:r>
            <a:endParaRPr/>
          </a:p>
          <a:p>
            <a:pPr indent="-292100" lvl="0" marL="457200" rtl="0" algn="l">
              <a:spcBef>
                <a:spcPts val="0"/>
              </a:spcBef>
              <a:spcAft>
                <a:spcPts val="0"/>
              </a:spcAft>
              <a:buSzPts val="1000"/>
              <a:buChar char="●"/>
            </a:pPr>
            <a:r>
              <a:rPr lang="es"/>
              <a:t>Preparation</a:t>
            </a:r>
            <a:endParaRPr/>
          </a:p>
          <a:p>
            <a:pPr indent="-292100" lvl="0" marL="457200" rtl="0" algn="l">
              <a:spcBef>
                <a:spcPts val="0"/>
              </a:spcBef>
              <a:spcAft>
                <a:spcPts val="0"/>
              </a:spcAft>
              <a:buSzPts val="1000"/>
              <a:buChar char="●"/>
            </a:pPr>
            <a:r>
              <a:rPr lang="es"/>
              <a:t>Results</a:t>
            </a:r>
            <a:endParaRPr/>
          </a:p>
          <a:p>
            <a:pPr indent="0" lvl="0" marL="457200" rtl="0" algn="l">
              <a:spcBef>
                <a:spcPts val="0"/>
              </a:spcBef>
              <a:spcAft>
                <a:spcPts val="0"/>
              </a:spcAft>
              <a:buNone/>
            </a:pPr>
            <a:r>
              <a:rPr lang="es"/>
              <a:t> </a:t>
            </a:r>
            <a:endParaRPr/>
          </a:p>
        </p:txBody>
      </p:sp>
      <p:sp>
        <p:nvSpPr>
          <p:cNvPr id="134" name="Google Shape;134;p23"/>
          <p:cNvSpPr txBox="1"/>
          <p:nvPr>
            <p:ph idx="2" type="title"/>
          </p:nvPr>
        </p:nvSpPr>
        <p:spPr>
          <a:xfrm>
            <a:off x="2175407" y="19691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01</a:t>
            </a:r>
            <a:endParaRPr>
              <a:solidFill>
                <a:schemeClr val="lt1"/>
              </a:solidFill>
            </a:endParaRPr>
          </a:p>
        </p:txBody>
      </p:sp>
      <p:sp>
        <p:nvSpPr>
          <p:cNvPr id="135" name="Google Shape;135;p23"/>
          <p:cNvSpPr txBox="1"/>
          <p:nvPr>
            <p:ph idx="3" type="ctrTitle"/>
          </p:nvPr>
        </p:nvSpPr>
        <p:spPr>
          <a:xfrm>
            <a:off x="3577664" y="690886"/>
            <a:ext cx="225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action="ppaction://hlinksldjump" r:id="rId5"/>
              </a:rPr>
              <a:t>Registration with the College </a:t>
            </a:r>
            <a:endParaRPr/>
          </a:p>
        </p:txBody>
      </p:sp>
      <p:sp>
        <p:nvSpPr>
          <p:cNvPr id="136" name="Google Shape;136;p23"/>
          <p:cNvSpPr txBox="1"/>
          <p:nvPr>
            <p:ph idx="4" type="subTitle"/>
          </p:nvPr>
        </p:nvSpPr>
        <p:spPr>
          <a:xfrm>
            <a:off x="3577645" y="1105450"/>
            <a:ext cx="2966700" cy="572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s"/>
              <a:t>Requirements </a:t>
            </a:r>
            <a:endParaRPr/>
          </a:p>
          <a:p>
            <a:pPr indent="-292100" lvl="0" marL="457200" rtl="0" algn="l">
              <a:spcBef>
                <a:spcPts val="0"/>
              </a:spcBef>
              <a:spcAft>
                <a:spcPts val="0"/>
              </a:spcAft>
              <a:buSzPts val="1000"/>
              <a:buChar char="●"/>
            </a:pPr>
            <a:r>
              <a:rPr lang="es"/>
              <a:t>Provisional practice registration</a:t>
            </a:r>
            <a:endParaRPr/>
          </a:p>
          <a:p>
            <a:pPr indent="-292100" lvl="0" marL="457200" rtl="0" algn="l">
              <a:spcBef>
                <a:spcPts val="0"/>
              </a:spcBef>
              <a:spcAft>
                <a:spcPts val="0"/>
              </a:spcAft>
              <a:buSzPts val="1000"/>
              <a:buChar char="●"/>
            </a:pPr>
            <a:r>
              <a:rPr lang="es"/>
              <a:t>Use of title after graduation</a:t>
            </a:r>
            <a:endParaRPr/>
          </a:p>
        </p:txBody>
      </p:sp>
      <p:sp>
        <p:nvSpPr>
          <p:cNvPr id="137" name="Google Shape;137;p23"/>
          <p:cNvSpPr txBox="1"/>
          <p:nvPr>
            <p:ph idx="5" type="title"/>
          </p:nvPr>
        </p:nvSpPr>
        <p:spPr>
          <a:xfrm>
            <a:off x="2175407" y="103158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02</a:t>
            </a:r>
            <a:endParaRPr>
              <a:solidFill>
                <a:schemeClr val="lt1"/>
              </a:solidFill>
            </a:endParaRPr>
          </a:p>
        </p:txBody>
      </p:sp>
      <p:sp>
        <p:nvSpPr>
          <p:cNvPr id="138" name="Google Shape;138;p23"/>
          <p:cNvSpPr txBox="1"/>
          <p:nvPr>
            <p:ph idx="13" type="ctrTitle"/>
          </p:nvPr>
        </p:nvSpPr>
        <p:spPr>
          <a:xfrm>
            <a:off x="3580399" y="2364511"/>
            <a:ext cx="225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action="ppaction://hlinksldjump" r:id="rId6"/>
              </a:rPr>
              <a:t>Finding a Job </a:t>
            </a:r>
            <a:endParaRPr/>
          </a:p>
        </p:txBody>
      </p:sp>
      <p:sp>
        <p:nvSpPr>
          <p:cNvPr id="139" name="Google Shape;139;p23"/>
          <p:cNvSpPr txBox="1"/>
          <p:nvPr>
            <p:ph idx="14" type="subTitle"/>
          </p:nvPr>
        </p:nvSpPr>
        <p:spPr>
          <a:xfrm>
            <a:off x="3580401" y="2778125"/>
            <a:ext cx="2528400" cy="572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s"/>
              <a:t>Job search</a:t>
            </a:r>
            <a:endParaRPr/>
          </a:p>
          <a:p>
            <a:pPr indent="-292100" lvl="0" marL="457200" rtl="0" algn="l">
              <a:spcBef>
                <a:spcPts val="0"/>
              </a:spcBef>
              <a:spcAft>
                <a:spcPts val="0"/>
              </a:spcAft>
              <a:buSzPts val="1000"/>
              <a:buChar char="●"/>
            </a:pPr>
            <a:r>
              <a:rPr lang="es"/>
              <a:t>Resume</a:t>
            </a:r>
            <a:endParaRPr/>
          </a:p>
          <a:p>
            <a:pPr indent="-292100" lvl="0" marL="457200" rtl="0" algn="l">
              <a:spcBef>
                <a:spcPts val="0"/>
              </a:spcBef>
              <a:spcAft>
                <a:spcPts val="0"/>
              </a:spcAft>
              <a:buSzPts val="1000"/>
              <a:buChar char="●"/>
            </a:pPr>
            <a:r>
              <a:rPr lang="es"/>
              <a:t>Interviewing and selecting a job</a:t>
            </a:r>
            <a:endParaRPr/>
          </a:p>
        </p:txBody>
      </p:sp>
      <p:sp>
        <p:nvSpPr>
          <p:cNvPr id="140" name="Google Shape;140;p23"/>
          <p:cNvSpPr txBox="1"/>
          <p:nvPr>
            <p:ph idx="15" type="title"/>
          </p:nvPr>
        </p:nvSpPr>
        <p:spPr>
          <a:xfrm>
            <a:off x="2175407" y="270093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04</a:t>
            </a:r>
            <a:endParaRPr>
              <a:solidFill>
                <a:schemeClr val="lt1"/>
              </a:solidFill>
            </a:endParaRPr>
          </a:p>
        </p:txBody>
      </p:sp>
      <p:sp>
        <p:nvSpPr>
          <p:cNvPr id="141" name="Google Shape;141;p23"/>
          <p:cNvSpPr txBox="1"/>
          <p:nvPr>
            <p:ph idx="16" type="ctrTitle"/>
          </p:nvPr>
        </p:nvSpPr>
        <p:spPr>
          <a:xfrm>
            <a:off x="3580399" y="3201323"/>
            <a:ext cx="22518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action="ppaction://hlinksldjump" r:id="rId7"/>
              </a:rPr>
              <a:t>Financial P</a:t>
            </a:r>
            <a:r>
              <a:rPr lang="es" u="sng">
                <a:solidFill>
                  <a:schemeClr val="hlink"/>
                </a:solidFill>
                <a:hlinkClick action="ppaction://hlinksldjump" r:id="rId8"/>
              </a:rPr>
              <a:t>lanning</a:t>
            </a:r>
            <a:endParaRPr/>
          </a:p>
        </p:txBody>
      </p:sp>
      <p:sp>
        <p:nvSpPr>
          <p:cNvPr id="142" name="Google Shape;142;p23"/>
          <p:cNvSpPr txBox="1"/>
          <p:nvPr>
            <p:ph idx="17" type="subTitle"/>
          </p:nvPr>
        </p:nvSpPr>
        <p:spPr>
          <a:xfrm>
            <a:off x="3580402" y="3614475"/>
            <a:ext cx="3225000" cy="572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s"/>
              <a:t>Cash flow management </a:t>
            </a:r>
            <a:endParaRPr/>
          </a:p>
          <a:p>
            <a:pPr indent="-292100" lvl="0" marL="457200" rtl="0" algn="l">
              <a:spcBef>
                <a:spcPts val="0"/>
              </a:spcBef>
              <a:spcAft>
                <a:spcPts val="0"/>
              </a:spcAft>
              <a:buSzPts val="1000"/>
              <a:buChar char="●"/>
            </a:pPr>
            <a:r>
              <a:rPr lang="es"/>
              <a:t>Tips for independent contractors</a:t>
            </a:r>
            <a:endParaRPr/>
          </a:p>
          <a:p>
            <a:pPr indent="-292100" lvl="0" marL="457200" rtl="0" algn="l">
              <a:spcBef>
                <a:spcPts val="0"/>
              </a:spcBef>
              <a:spcAft>
                <a:spcPts val="0"/>
              </a:spcAft>
              <a:buSzPts val="1000"/>
              <a:buChar char="●"/>
            </a:pPr>
            <a:r>
              <a:rPr lang="es"/>
              <a:t>Finding a financial advisor </a:t>
            </a:r>
            <a:endParaRPr/>
          </a:p>
        </p:txBody>
      </p:sp>
      <p:sp>
        <p:nvSpPr>
          <p:cNvPr id="143" name="Google Shape;143;p23"/>
          <p:cNvSpPr txBox="1"/>
          <p:nvPr>
            <p:ph idx="18" type="title"/>
          </p:nvPr>
        </p:nvSpPr>
        <p:spPr>
          <a:xfrm>
            <a:off x="2175407" y="35356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05</a:t>
            </a:r>
            <a:endParaRPr>
              <a:solidFill>
                <a:schemeClr val="lt1"/>
              </a:solidFill>
            </a:endParaRPr>
          </a:p>
        </p:txBody>
      </p:sp>
      <p:sp>
        <p:nvSpPr>
          <p:cNvPr id="144" name="Google Shape;144;p23"/>
          <p:cNvSpPr txBox="1"/>
          <p:nvPr>
            <p:ph type="ctrTitle"/>
          </p:nvPr>
        </p:nvSpPr>
        <p:spPr>
          <a:xfrm>
            <a:off x="3586450" y="4038138"/>
            <a:ext cx="29535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u="sng">
                <a:solidFill>
                  <a:schemeClr val="hlink"/>
                </a:solidFill>
                <a:hlinkClick action="ppaction://hlinksldjump" r:id="rId9"/>
              </a:rPr>
              <a:t>Professional Development </a:t>
            </a:r>
            <a:endParaRPr/>
          </a:p>
        </p:txBody>
      </p:sp>
      <p:sp>
        <p:nvSpPr>
          <p:cNvPr id="145" name="Google Shape;145;p23"/>
          <p:cNvSpPr txBox="1"/>
          <p:nvPr>
            <p:ph idx="1" type="subTitle"/>
          </p:nvPr>
        </p:nvSpPr>
        <p:spPr>
          <a:xfrm>
            <a:off x="3586450" y="4453188"/>
            <a:ext cx="3287100" cy="5724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s"/>
              <a:t>Staying evidence-informed</a:t>
            </a:r>
            <a:endParaRPr/>
          </a:p>
          <a:p>
            <a:pPr indent="-292100" lvl="0" marL="457200" rtl="0" algn="l">
              <a:spcBef>
                <a:spcPts val="0"/>
              </a:spcBef>
              <a:spcAft>
                <a:spcPts val="0"/>
              </a:spcAft>
              <a:buSzPts val="1000"/>
              <a:buChar char="●"/>
            </a:pPr>
            <a:r>
              <a:rPr lang="es"/>
              <a:t>Keeping current</a:t>
            </a:r>
            <a:endParaRPr/>
          </a:p>
          <a:p>
            <a:pPr indent="-292100" lvl="0" marL="457200" rtl="0" algn="l">
              <a:spcBef>
                <a:spcPts val="0"/>
              </a:spcBef>
              <a:spcAft>
                <a:spcPts val="0"/>
              </a:spcAft>
              <a:buSzPts val="1000"/>
              <a:buChar char="●"/>
            </a:pPr>
            <a:r>
              <a:rPr lang="es"/>
              <a:t>Networking and funding options</a:t>
            </a:r>
            <a:endParaRPr/>
          </a:p>
        </p:txBody>
      </p:sp>
      <p:sp>
        <p:nvSpPr>
          <p:cNvPr id="146" name="Google Shape;146;p23"/>
          <p:cNvSpPr txBox="1"/>
          <p:nvPr>
            <p:ph idx="2" type="title"/>
          </p:nvPr>
        </p:nvSpPr>
        <p:spPr>
          <a:xfrm>
            <a:off x="2185557" y="4380975"/>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solidFill>
                  <a:schemeClr val="lt1"/>
                </a:solidFill>
              </a:rPr>
              <a:t>06</a:t>
            </a:r>
            <a:endParaRPr>
              <a:solidFill>
                <a:schemeClr val="lt1"/>
              </a:solidFill>
            </a:endParaRPr>
          </a:p>
        </p:txBody>
      </p:sp>
      <p:pic>
        <p:nvPicPr>
          <p:cNvPr id="147" name="Google Shape;147;p23"/>
          <p:cNvPicPr preferRelativeResize="0"/>
          <p:nvPr/>
        </p:nvPicPr>
        <p:blipFill>
          <a:blip r:embed="rId10">
            <a:alphaModFix/>
          </a:blip>
          <a:stretch>
            <a:fillRect/>
          </a:stretch>
        </p:blipFill>
        <p:spPr>
          <a:xfrm>
            <a:off x="5731875" y="782325"/>
            <a:ext cx="4862400" cy="4862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1"/>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06 | PROFESSIONAL DEVELOPMENT</a:t>
            </a:r>
            <a:endParaRPr sz="3000">
              <a:solidFill>
                <a:schemeClr val="lt1"/>
              </a:solidFill>
            </a:endParaRPr>
          </a:p>
        </p:txBody>
      </p:sp>
      <p:sp>
        <p:nvSpPr>
          <p:cNvPr id="285" name="Google Shape;285;p41"/>
          <p:cNvSpPr txBox="1"/>
          <p:nvPr>
            <p:ph type="ctrTitle"/>
          </p:nvPr>
        </p:nvSpPr>
        <p:spPr>
          <a:xfrm>
            <a:off x="246974" y="8279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STAYING EVIDENCE-INFORMED </a:t>
            </a:r>
            <a:endParaRPr sz="2000">
              <a:solidFill>
                <a:srgbClr val="002868"/>
              </a:solidFill>
            </a:endParaRPr>
          </a:p>
        </p:txBody>
      </p:sp>
      <p:graphicFrame>
        <p:nvGraphicFramePr>
          <p:cNvPr id="286" name="Google Shape;286;p41"/>
          <p:cNvGraphicFramePr/>
          <p:nvPr/>
        </p:nvGraphicFramePr>
        <p:xfrm>
          <a:off x="286650" y="1313625"/>
          <a:ext cx="3000000" cy="3000000"/>
        </p:xfrm>
        <a:graphic>
          <a:graphicData uri="http://schemas.openxmlformats.org/drawingml/2006/table">
            <a:tbl>
              <a:tblPr>
                <a:noFill/>
                <a:tableStyleId>{DC5C296C-277E-45C8-AB0F-DADB2B0943DD}</a:tableStyleId>
              </a:tblPr>
              <a:tblGrid>
                <a:gridCol w="2863850"/>
                <a:gridCol w="2863850"/>
                <a:gridCol w="2863850"/>
              </a:tblGrid>
              <a:tr h="348225">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OSOT</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CAOT</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COTO</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1349425">
                <a:tc>
                  <a:txBody>
                    <a:bodyPr/>
                    <a:lstStyle/>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3"/>
                        </a:rPr>
                        <a:t>Annual OSOT conference</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Webinars and workshops </a:t>
                      </a:r>
                      <a:r>
                        <a:rPr lang="es" sz="1600">
                          <a:solidFill>
                            <a:schemeClr val="dk1"/>
                          </a:solidFill>
                          <a:latin typeface="Calibri"/>
                          <a:ea typeface="Calibri"/>
                          <a:cs typeface="Calibri"/>
                          <a:sym typeface="Calibri"/>
                        </a:rPr>
                        <a:t>(</a:t>
                      </a:r>
                      <a:r>
                        <a:rPr lang="es" sz="1600" u="sng">
                          <a:solidFill>
                            <a:schemeClr val="hlink"/>
                          </a:solidFill>
                          <a:latin typeface="Calibri"/>
                          <a:ea typeface="Calibri"/>
                          <a:cs typeface="Calibri"/>
                          <a:sym typeface="Calibri"/>
                          <a:hlinkClick r:id="rId4"/>
                        </a:rPr>
                        <a:t>live</a:t>
                      </a:r>
                      <a:r>
                        <a:rPr lang="es" sz="1600">
                          <a:solidFill>
                            <a:schemeClr val="dk1"/>
                          </a:solidFill>
                          <a:latin typeface="Calibri"/>
                          <a:ea typeface="Calibri"/>
                          <a:cs typeface="Calibri"/>
                          <a:sym typeface="Calibri"/>
                        </a:rPr>
                        <a:t> and </a:t>
                      </a:r>
                      <a:r>
                        <a:rPr lang="es" sz="1600" u="sng">
                          <a:solidFill>
                            <a:schemeClr val="hlink"/>
                          </a:solidFill>
                          <a:latin typeface="Calibri"/>
                          <a:ea typeface="Calibri"/>
                          <a:cs typeface="Calibri"/>
                          <a:sym typeface="Calibri"/>
                          <a:hlinkClick r:id="rId5"/>
                        </a:rPr>
                        <a:t>archived</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6"/>
                        </a:rPr>
                        <a:t>Practice resources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7"/>
                        </a:rPr>
                        <a:t>Workshop and course listings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8"/>
                        </a:rPr>
                        <a:t>Finding evidence for your practice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9"/>
                        </a:rPr>
                        <a:t>Podcasts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Other </a:t>
                      </a:r>
                      <a:r>
                        <a:rPr lang="es" sz="1600" u="sng">
                          <a:solidFill>
                            <a:schemeClr val="hlink"/>
                          </a:solidFill>
                          <a:latin typeface="Calibri"/>
                          <a:ea typeface="Calibri"/>
                          <a:cs typeface="Calibri"/>
                          <a:sym typeface="Calibri"/>
                          <a:hlinkClick r:id="rId10"/>
                        </a:rPr>
                        <a:t>membership benefits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1"/>
                        </a:rPr>
                        <a:t>Annual CAOT conference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2"/>
                        </a:rPr>
                        <a:t>Webinars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Practice magazine (</a:t>
                      </a:r>
                      <a:r>
                        <a:rPr lang="es" sz="1600" u="sng">
                          <a:solidFill>
                            <a:schemeClr val="hlink"/>
                          </a:solidFill>
                          <a:latin typeface="Calibri"/>
                          <a:ea typeface="Calibri"/>
                          <a:cs typeface="Calibri"/>
                          <a:sym typeface="Calibri"/>
                          <a:hlinkClick r:id="rId13"/>
                        </a:rPr>
                        <a:t>OT Now</a:t>
                      </a:r>
                      <a:r>
                        <a:rPr lang="e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4"/>
                        </a:rPr>
                        <a:t>Canadian Journal of Occupational Therapy </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5"/>
                        </a:rPr>
                        <a:t>Quality Assurance Program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6"/>
                        </a:rPr>
                        <a:t>Standards and practice guidelines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7"/>
                        </a:rPr>
                        <a:t>Practice support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8"/>
                        </a:rPr>
                        <a:t>Webinars and podcasts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19"/>
                        </a:rPr>
                        <a:t>Case studies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20"/>
                        </a:rPr>
                        <a:t>Questions and answers</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2"/>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2"/>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06 | PROFESSIONAL DEVELOPMENT</a:t>
            </a:r>
            <a:endParaRPr sz="3000">
              <a:solidFill>
                <a:schemeClr val="lt1"/>
              </a:solidFill>
            </a:endParaRPr>
          </a:p>
        </p:txBody>
      </p:sp>
      <p:sp>
        <p:nvSpPr>
          <p:cNvPr id="293" name="Google Shape;293;p42"/>
          <p:cNvSpPr txBox="1"/>
          <p:nvPr>
            <p:ph type="ctrTitle"/>
          </p:nvPr>
        </p:nvSpPr>
        <p:spPr>
          <a:xfrm>
            <a:off x="246974" y="9803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KEEPING CURRENT</a:t>
            </a:r>
            <a:endParaRPr sz="2000">
              <a:solidFill>
                <a:srgbClr val="002868"/>
              </a:solidFill>
            </a:endParaRPr>
          </a:p>
        </p:txBody>
      </p:sp>
      <p:sp>
        <p:nvSpPr>
          <p:cNvPr id="294" name="Google Shape;294;p42"/>
          <p:cNvSpPr txBox="1"/>
          <p:nvPr>
            <p:ph idx="4294967295" type="subTitle"/>
          </p:nvPr>
        </p:nvSpPr>
        <p:spPr>
          <a:xfrm flipH="1">
            <a:off x="348000" y="1542225"/>
            <a:ext cx="8670900" cy="32634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a:t>Follow relevant organizations on social media and/or subscribe to their mailing lists </a:t>
            </a:r>
            <a:endParaRPr sz="1600"/>
          </a:p>
          <a:p>
            <a:pPr indent="-330200" lvl="1" marL="914400" rtl="0" algn="l">
              <a:lnSpc>
                <a:spcPct val="100000"/>
              </a:lnSpc>
              <a:spcBef>
                <a:spcPts val="0"/>
              </a:spcBef>
              <a:spcAft>
                <a:spcPts val="0"/>
              </a:spcAft>
              <a:buSzPts val="1600"/>
              <a:buChar char="○"/>
            </a:pPr>
            <a:r>
              <a:rPr lang="es" sz="1600"/>
              <a:t>e.g., OSOT (</a:t>
            </a:r>
            <a:r>
              <a:rPr lang="es" sz="1600" u="sng">
                <a:solidFill>
                  <a:schemeClr val="hlink"/>
                </a:solidFill>
                <a:hlinkClick r:id="rId3"/>
              </a:rPr>
              <a:t>Facebook</a:t>
            </a:r>
            <a:r>
              <a:rPr lang="es" sz="1600"/>
              <a:t>, </a:t>
            </a:r>
            <a:r>
              <a:rPr lang="es" sz="1600" u="sng">
                <a:solidFill>
                  <a:schemeClr val="hlink"/>
                </a:solidFill>
                <a:hlinkClick r:id="rId4"/>
              </a:rPr>
              <a:t>Twitter</a:t>
            </a:r>
            <a:r>
              <a:rPr lang="es" sz="1600"/>
              <a:t>, </a:t>
            </a:r>
            <a:r>
              <a:rPr lang="es" sz="1600" u="sng">
                <a:solidFill>
                  <a:schemeClr val="hlink"/>
                </a:solidFill>
                <a:hlinkClick r:id="rId5"/>
              </a:rPr>
              <a:t>LinkedIn</a:t>
            </a:r>
            <a:r>
              <a:rPr lang="es" sz="1600"/>
              <a:t>)</a:t>
            </a:r>
            <a:endParaRPr sz="1600"/>
          </a:p>
          <a:p>
            <a:pPr indent="-330200" lvl="0" marL="457200" rtl="0" algn="l">
              <a:lnSpc>
                <a:spcPct val="100000"/>
              </a:lnSpc>
              <a:spcBef>
                <a:spcPts val="0"/>
              </a:spcBef>
              <a:spcAft>
                <a:spcPts val="0"/>
              </a:spcAft>
              <a:buSzPts val="1600"/>
              <a:buChar char="●"/>
            </a:pPr>
            <a:r>
              <a:rPr lang="es" sz="1600"/>
              <a:t>Sign up for alerts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6"/>
              </a:rPr>
              <a:t>Google Alerts </a:t>
            </a:r>
            <a:r>
              <a:rPr lang="es" sz="1600"/>
              <a:t>(news stories sent to your email based on key terms you enter)</a:t>
            </a:r>
            <a:endParaRPr sz="1600"/>
          </a:p>
          <a:p>
            <a:pPr indent="-330200" lvl="2" marL="1371600" rtl="0" algn="l">
              <a:lnSpc>
                <a:spcPct val="100000"/>
              </a:lnSpc>
              <a:spcBef>
                <a:spcPts val="0"/>
              </a:spcBef>
              <a:spcAft>
                <a:spcPts val="0"/>
              </a:spcAft>
              <a:buSzPts val="1600"/>
              <a:buChar char="■"/>
            </a:pPr>
            <a:r>
              <a:rPr lang="es" sz="1600"/>
              <a:t>Location (e.g., Canada, Ontario, your city)</a:t>
            </a:r>
            <a:endParaRPr sz="1600"/>
          </a:p>
          <a:p>
            <a:pPr indent="-330200" lvl="2" marL="1371600" rtl="0" algn="l">
              <a:lnSpc>
                <a:spcPct val="100000"/>
              </a:lnSpc>
              <a:spcBef>
                <a:spcPts val="0"/>
              </a:spcBef>
              <a:spcAft>
                <a:spcPts val="0"/>
              </a:spcAft>
              <a:buSzPts val="1600"/>
              <a:buChar char="■"/>
            </a:pPr>
            <a:r>
              <a:rPr lang="es" sz="1600"/>
              <a:t>Practice (e.g., occupational therapy, health, rehabilitation, client population, setting)</a:t>
            </a:r>
            <a:endParaRPr sz="1600"/>
          </a:p>
          <a:p>
            <a:pPr indent="-330200" lvl="2" marL="1371600" rtl="0" algn="l">
              <a:lnSpc>
                <a:spcPct val="100000"/>
              </a:lnSpc>
              <a:spcBef>
                <a:spcPts val="0"/>
              </a:spcBef>
              <a:spcAft>
                <a:spcPts val="0"/>
              </a:spcAft>
              <a:buSzPts val="1600"/>
              <a:buChar char="■"/>
            </a:pPr>
            <a:r>
              <a:rPr lang="es" sz="1600"/>
              <a:t>Policy (e.g., Health Canada, Public Health Ontario, Ministry of Health and  Long-Term Care)</a:t>
            </a:r>
            <a:endParaRPr sz="1600"/>
          </a:p>
          <a:p>
            <a:pPr indent="-330200" lvl="0" marL="457200" rtl="0" algn="l">
              <a:lnSpc>
                <a:spcPct val="100000"/>
              </a:lnSpc>
              <a:spcBef>
                <a:spcPts val="0"/>
              </a:spcBef>
              <a:spcAft>
                <a:spcPts val="0"/>
              </a:spcAft>
              <a:buSzPts val="1600"/>
              <a:buChar char="●"/>
            </a:pPr>
            <a:r>
              <a:rPr lang="es" sz="1600"/>
              <a:t>Search research journal sites using key search terms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7"/>
              </a:rPr>
              <a:t>Springer Link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8"/>
              </a:rPr>
              <a:t>SAGE Journals </a:t>
            </a:r>
            <a:endParaRPr sz="1600"/>
          </a:p>
          <a:p>
            <a:pPr indent="-330200" lvl="1" marL="914400" rtl="0" algn="l">
              <a:lnSpc>
                <a:spcPct val="100000"/>
              </a:lnSpc>
              <a:spcBef>
                <a:spcPts val="0"/>
              </a:spcBef>
              <a:spcAft>
                <a:spcPts val="0"/>
              </a:spcAft>
              <a:buSzPts val="1600"/>
              <a:buChar char="○"/>
            </a:pPr>
            <a:r>
              <a:rPr lang="es" sz="1600" u="sng">
                <a:solidFill>
                  <a:schemeClr val="hlink"/>
                </a:solidFill>
                <a:hlinkClick r:id="rId9"/>
              </a:rPr>
              <a:t>Google Scholar </a:t>
            </a:r>
            <a:endParaRPr sz="1600"/>
          </a:p>
          <a:p>
            <a:pPr indent="0" lvl="0" marL="0" rtl="0" algn="l">
              <a:lnSpc>
                <a:spcPct val="100000"/>
              </a:lnSpc>
              <a:spcBef>
                <a:spcPts val="1600"/>
              </a:spcBef>
              <a:spcAft>
                <a:spcPts val="0"/>
              </a:spcAft>
              <a:buNone/>
            </a:pPr>
            <a:r>
              <a:t/>
            </a:r>
            <a:endParaRPr sz="1600"/>
          </a:p>
          <a:p>
            <a:pPr indent="0" lvl="0" marL="0" rtl="0" algn="l">
              <a:lnSpc>
                <a:spcPct val="100000"/>
              </a:lnSpc>
              <a:spcBef>
                <a:spcPts val="1600"/>
              </a:spcBef>
              <a:spcAft>
                <a:spcPts val="1600"/>
              </a:spcAft>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3"/>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3"/>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06 | PROFESSIONAL DEVELOPMENT</a:t>
            </a:r>
            <a:endParaRPr sz="3000">
              <a:solidFill>
                <a:schemeClr val="lt1"/>
              </a:solidFill>
            </a:endParaRPr>
          </a:p>
        </p:txBody>
      </p:sp>
      <p:sp>
        <p:nvSpPr>
          <p:cNvPr id="301" name="Google Shape;301;p43"/>
          <p:cNvSpPr txBox="1"/>
          <p:nvPr>
            <p:ph type="ctrTitle"/>
          </p:nvPr>
        </p:nvSpPr>
        <p:spPr>
          <a:xfrm>
            <a:off x="160349" y="822875"/>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NETWORKING </a:t>
            </a:r>
            <a:endParaRPr sz="2000">
              <a:solidFill>
                <a:srgbClr val="002868"/>
              </a:solidFill>
            </a:endParaRPr>
          </a:p>
        </p:txBody>
      </p:sp>
      <p:graphicFrame>
        <p:nvGraphicFramePr>
          <p:cNvPr id="302" name="Google Shape;302;p43"/>
          <p:cNvGraphicFramePr/>
          <p:nvPr/>
        </p:nvGraphicFramePr>
        <p:xfrm>
          <a:off x="200025" y="1367825"/>
          <a:ext cx="3000000" cy="3000000"/>
        </p:xfrm>
        <a:graphic>
          <a:graphicData uri="http://schemas.openxmlformats.org/drawingml/2006/table">
            <a:tbl>
              <a:tblPr>
                <a:noFill/>
                <a:tableStyleId>{DC5C296C-277E-45C8-AB0F-DADB2B0943DD}</a:tableStyleId>
              </a:tblPr>
              <a:tblGrid>
                <a:gridCol w="2863850"/>
                <a:gridCol w="2863850"/>
                <a:gridCol w="2863850"/>
              </a:tblGrid>
              <a:tr h="348225">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OSOT</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CAOT</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sz="1800">
                          <a:solidFill>
                            <a:srgbClr val="002868"/>
                          </a:solidFill>
                          <a:latin typeface="Calibri"/>
                          <a:ea typeface="Calibri"/>
                          <a:cs typeface="Calibri"/>
                          <a:sym typeface="Calibri"/>
                        </a:rPr>
                        <a:t>Social Media </a:t>
                      </a:r>
                      <a:endParaRPr b="1" sz="1800">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1349425">
                <a:tc>
                  <a:txBody>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Networking opportunities across Ontario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3"/>
                        </a:rPr>
                        <a:t>Annual OSOT conference</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4"/>
                        </a:rPr>
                        <a:t>Interest groups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5"/>
                        </a:rPr>
                        <a:t>Sector-specific teams</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6"/>
                        </a:rPr>
                        <a:t>Mentorship program </a:t>
                      </a:r>
                      <a:endParaRPr sz="16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Networking opportunities across Canada</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u="sng">
                          <a:solidFill>
                            <a:schemeClr val="hlink"/>
                          </a:solidFill>
                          <a:latin typeface="Calibri"/>
                          <a:ea typeface="Calibri"/>
                          <a:cs typeface="Calibri"/>
                          <a:sym typeface="Calibri"/>
                          <a:hlinkClick r:id="rId7"/>
                        </a:rPr>
                        <a:t>Annual CAOT conference</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LinkedIn</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Facebook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Twitter</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Instagram </a:t>
                      </a:r>
                      <a:endParaRPr sz="16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See COTO guidelines for </a:t>
                      </a:r>
                      <a:r>
                        <a:rPr lang="es" sz="1600" u="sng">
                          <a:solidFill>
                            <a:schemeClr val="hlink"/>
                          </a:solidFill>
                          <a:latin typeface="Calibri"/>
                          <a:ea typeface="Calibri"/>
                          <a:cs typeface="Calibri"/>
                          <a:sym typeface="Calibri"/>
                          <a:hlinkClick r:id="rId8"/>
                        </a:rPr>
                        <a:t>Use of Social Media </a:t>
                      </a:r>
                      <a:endParaRPr sz="1600">
                        <a:solidFill>
                          <a:schemeClr val="dk1"/>
                        </a:solidFill>
                        <a:latin typeface="Calibri"/>
                        <a:ea typeface="Calibri"/>
                        <a:cs typeface="Calibri"/>
                        <a:sym typeface="Calibri"/>
                      </a:endParaRPr>
                    </a:p>
                  </a:txBody>
                  <a:tcPr marT="91425" marB="91425" marR="91425" marL="91425">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bl>
          </a:graphicData>
        </a:graphic>
      </p:graphicFrame>
      <p:sp>
        <p:nvSpPr>
          <p:cNvPr id="303" name="Google Shape;303;p43"/>
          <p:cNvSpPr txBox="1"/>
          <p:nvPr>
            <p:ph type="ctrTitle"/>
          </p:nvPr>
        </p:nvSpPr>
        <p:spPr>
          <a:xfrm>
            <a:off x="160349" y="386070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FUNDING OPTIONS </a:t>
            </a:r>
            <a:r>
              <a:rPr lang="es" sz="2000">
                <a:solidFill>
                  <a:srgbClr val="002868"/>
                </a:solidFill>
              </a:rPr>
              <a:t> </a:t>
            </a:r>
            <a:endParaRPr sz="2000">
              <a:solidFill>
                <a:srgbClr val="002868"/>
              </a:solidFill>
            </a:endParaRPr>
          </a:p>
        </p:txBody>
      </p:sp>
      <p:sp>
        <p:nvSpPr>
          <p:cNvPr id="304" name="Google Shape;304;p43"/>
          <p:cNvSpPr txBox="1"/>
          <p:nvPr>
            <p:ph idx="4294967295" type="subTitle"/>
          </p:nvPr>
        </p:nvSpPr>
        <p:spPr>
          <a:xfrm flipH="1">
            <a:off x="160350" y="4224450"/>
            <a:ext cx="8670900" cy="766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a:t>Government of Ontario funding for </a:t>
            </a:r>
            <a:r>
              <a:rPr lang="es" sz="1600" u="sng">
                <a:solidFill>
                  <a:schemeClr val="hlink"/>
                </a:solidFill>
                <a:hlinkClick r:id="rId9"/>
              </a:rPr>
              <a:t>small businesses and entrepreneurs</a:t>
            </a:r>
            <a:endParaRPr sz="1600"/>
          </a:p>
          <a:p>
            <a:pPr indent="-330200" lvl="0" marL="457200" rtl="0" algn="l">
              <a:lnSpc>
                <a:spcPct val="100000"/>
              </a:lnSpc>
              <a:spcBef>
                <a:spcPts val="0"/>
              </a:spcBef>
              <a:spcAft>
                <a:spcPts val="0"/>
              </a:spcAft>
              <a:buSzPts val="1600"/>
              <a:buChar char="●"/>
            </a:pPr>
            <a:r>
              <a:rPr lang="es" sz="1600" u="sng">
                <a:solidFill>
                  <a:schemeClr val="hlink"/>
                </a:solidFill>
                <a:hlinkClick r:id="rId10"/>
              </a:rPr>
              <a:t>OSOT Research Fund</a:t>
            </a:r>
            <a:endParaRPr sz="1600"/>
          </a:p>
          <a:p>
            <a:pPr indent="0" lvl="0" marL="0" rtl="0" algn="l">
              <a:lnSpc>
                <a:spcPct val="100000"/>
              </a:lnSpc>
              <a:spcBef>
                <a:spcPts val="1600"/>
              </a:spcBef>
              <a:spcAft>
                <a:spcPts val="0"/>
              </a:spcAft>
              <a:buNone/>
            </a:pPr>
            <a:r>
              <a:t/>
            </a:r>
            <a:endParaRPr sz="1600"/>
          </a:p>
          <a:p>
            <a:pPr indent="0" lvl="0" marL="0" rtl="0" algn="l">
              <a:lnSpc>
                <a:spcPct val="100000"/>
              </a:lnSpc>
              <a:spcBef>
                <a:spcPts val="1600"/>
              </a:spcBef>
              <a:spcAft>
                <a:spcPts val="1600"/>
              </a:spcAft>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8" name="Shape 308"/>
        <p:cNvGrpSpPr/>
        <p:nvPr/>
      </p:nvGrpSpPr>
      <p:grpSpPr>
        <a:xfrm>
          <a:off x="0" y="0"/>
          <a:ext cx="0" cy="0"/>
          <a:chOff x="0" y="0"/>
          <a:chExt cx="0" cy="0"/>
        </a:xfrm>
      </p:grpSpPr>
      <p:sp>
        <p:nvSpPr>
          <p:cNvPr id="309" name="Google Shape;309;p44"/>
          <p:cNvSpPr/>
          <p:nvPr/>
        </p:nvSpPr>
        <p:spPr>
          <a:xfrm rot="5400000">
            <a:off x="1137425" y="-233650"/>
            <a:ext cx="4233300" cy="554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4"/>
          <p:cNvSpPr txBox="1"/>
          <p:nvPr>
            <p:ph idx="1" type="subTitle"/>
          </p:nvPr>
        </p:nvSpPr>
        <p:spPr>
          <a:xfrm>
            <a:off x="643225" y="1165300"/>
            <a:ext cx="4790400" cy="17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600">
                <a:solidFill>
                  <a:schemeClr val="lt1"/>
                </a:solidFill>
              </a:rPr>
              <a:t>OSOT is your one-stop shop throughout your career and beyond!</a:t>
            </a:r>
            <a:endParaRPr b="1" sz="1600">
              <a:solidFill>
                <a:schemeClr val="lt1"/>
              </a:solidFill>
            </a:endParaRPr>
          </a:p>
          <a:p>
            <a:pPr indent="-330200" lvl="0" marL="457200" rtl="0" algn="l">
              <a:spcBef>
                <a:spcPts val="0"/>
              </a:spcBef>
              <a:spcAft>
                <a:spcPts val="0"/>
              </a:spcAft>
              <a:buClr>
                <a:schemeClr val="lt1"/>
              </a:buClr>
              <a:buSzPts val="1600"/>
              <a:buChar char="●"/>
            </a:pPr>
            <a:r>
              <a:rPr lang="es" sz="1600" u="sng">
                <a:solidFill>
                  <a:schemeClr val="hlink"/>
                </a:solidFill>
                <a:hlinkClick r:id="rId3"/>
              </a:rPr>
              <a:t>Advocacy</a:t>
            </a:r>
            <a:endParaRPr sz="1600">
              <a:solidFill>
                <a:schemeClr val="lt1"/>
              </a:solidFill>
            </a:endParaRPr>
          </a:p>
          <a:p>
            <a:pPr indent="-330200" lvl="0" marL="457200" rtl="0" algn="l">
              <a:spcBef>
                <a:spcPts val="0"/>
              </a:spcBef>
              <a:spcAft>
                <a:spcPts val="0"/>
              </a:spcAft>
              <a:buClr>
                <a:schemeClr val="lt1"/>
              </a:buClr>
              <a:buSzPts val="1600"/>
              <a:buChar char="●"/>
            </a:pPr>
            <a:r>
              <a:rPr lang="es" sz="1600" u="sng">
                <a:solidFill>
                  <a:schemeClr val="hlink"/>
                </a:solidFill>
                <a:hlinkClick r:id="rId4"/>
              </a:rPr>
              <a:t>Professional Development</a:t>
            </a:r>
            <a:endParaRPr sz="1600">
              <a:solidFill>
                <a:schemeClr val="lt1"/>
              </a:solidFill>
            </a:endParaRPr>
          </a:p>
          <a:p>
            <a:pPr indent="-330200" lvl="0" marL="457200" rtl="0" algn="l">
              <a:spcBef>
                <a:spcPts val="0"/>
              </a:spcBef>
              <a:spcAft>
                <a:spcPts val="0"/>
              </a:spcAft>
              <a:buClr>
                <a:schemeClr val="lt1"/>
              </a:buClr>
              <a:buSzPts val="1600"/>
              <a:buChar char="●"/>
            </a:pPr>
            <a:r>
              <a:rPr lang="es" sz="1600" u="sng">
                <a:solidFill>
                  <a:schemeClr val="hlink"/>
                </a:solidFill>
                <a:hlinkClick r:id="rId5"/>
              </a:rPr>
              <a:t>Practice Resources</a:t>
            </a:r>
            <a:endParaRPr sz="1600">
              <a:solidFill>
                <a:schemeClr val="lt1"/>
              </a:solidFill>
            </a:endParaRPr>
          </a:p>
          <a:p>
            <a:pPr indent="-330200" lvl="0" marL="457200" rtl="0" algn="l">
              <a:spcBef>
                <a:spcPts val="0"/>
              </a:spcBef>
              <a:spcAft>
                <a:spcPts val="0"/>
              </a:spcAft>
              <a:buClr>
                <a:schemeClr val="lt1"/>
              </a:buClr>
              <a:buSzPts val="1600"/>
              <a:buChar char="●"/>
            </a:pPr>
            <a:r>
              <a:rPr lang="es" sz="1600" u="sng">
                <a:solidFill>
                  <a:schemeClr val="hlink"/>
                </a:solidFill>
                <a:hlinkClick r:id="rId6"/>
              </a:rPr>
              <a:t>Networking</a:t>
            </a:r>
            <a:endParaRPr sz="1600">
              <a:solidFill>
                <a:schemeClr val="lt1"/>
              </a:solidFill>
            </a:endParaRPr>
          </a:p>
          <a:p>
            <a:pPr indent="-330200" lvl="0" marL="457200" rtl="0" algn="l">
              <a:spcBef>
                <a:spcPts val="0"/>
              </a:spcBef>
              <a:spcAft>
                <a:spcPts val="0"/>
              </a:spcAft>
              <a:buClr>
                <a:schemeClr val="lt1"/>
              </a:buClr>
              <a:buSzPts val="1600"/>
              <a:buChar char="●"/>
            </a:pPr>
            <a:r>
              <a:rPr lang="es" sz="1600" u="sng">
                <a:solidFill>
                  <a:schemeClr val="hlink"/>
                </a:solidFill>
                <a:hlinkClick r:id="rId7"/>
              </a:rPr>
              <a:t>Other member benefits </a:t>
            </a:r>
            <a:r>
              <a:rPr lang="es" sz="1600">
                <a:solidFill>
                  <a:schemeClr val="lt1"/>
                </a:solidFill>
              </a:rPr>
              <a:t>(insurance, Goodlife Fitness, real estate referral, and more!)</a:t>
            </a:r>
            <a:endParaRPr sz="1600">
              <a:solidFill>
                <a:schemeClr val="lt1"/>
              </a:solidFill>
            </a:endParaRPr>
          </a:p>
          <a:p>
            <a:pPr indent="0" lvl="0" marL="0" rtl="0" algn="l">
              <a:spcBef>
                <a:spcPts val="0"/>
              </a:spcBef>
              <a:spcAft>
                <a:spcPts val="0"/>
              </a:spcAft>
              <a:buNone/>
            </a:pPr>
            <a:r>
              <a:t/>
            </a:r>
            <a:endParaRPr b="1" sz="1600">
              <a:solidFill>
                <a:schemeClr val="lt1"/>
              </a:solidFill>
            </a:endParaRPr>
          </a:p>
          <a:p>
            <a:pPr indent="0" lvl="0" marL="0" rtl="0" algn="l">
              <a:spcBef>
                <a:spcPts val="0"/>
              </a:spcBef>
              <a:spcAft>
                <a:spcPts val="0"/>
              </a:spcAft>
              <a:buNone/>
            </a:pPr>
            <a:r>
              <a:rPr b="1" lang="es" sz="1600">
                <a:solidFill>
                  <a:schemeClr val="lt1"/>
                </a:solidFill>
              </a:rPr>
              <a:t>Please feel free to reach out for support: </a:t>
            </a:r>
            <a:endParaRPr b="1" sz="1600">
              <a:solidFill>
                <a:schemeClr val="lt1"/>
              </a:solidFill>
            </a:endParaRPr>
          </a:p>
          <a:p>
            <a:pPr indent="-330200" lvl="0" marL="457200" rtl="0" algn="l">
              <a:spcBef>
                <a:spcPts val="0"/>
              </a:spcBef>
              <a:spcAft>
                <a:spcPts val="0"/>
              </a:spcAft>
              <a:buClr>
                <a:schemeClr val="lt1"/>
              </a:buClr>
              <a:buSzPts val="1600"/>
              <a:buChar char="●"/>
            </a:pPr>
            <a:r>
              <a:rPr b="1" lang="es" sz="1600">
                <a:solidFill>
                  <a:schemeClr val="lt1"/>
                </a:solidFill>
              </a:rPr>
              <a:t>Telephone</a:t>
            </a:r>
            <a:r>
              <a:rPr lang="es" sz="1600">
                <a:solidFill>
                  <a:schemeClr val="lt1"/>
                </a:solidFill>
              </a:rPr>
              <a:t>: (416) 322-3011</a:t>
            </a:r>
            <a:endParaRPr sz="1600">
              <a:solidFill>
                <a:schemeClr val="lt1"/>
              </a:solidFill>
            </a:endParaRPr>
          </a:p>
          <a:p>
            <a:pPr indent="-330200" lvl="0" marL="457200" rtl="0" algn="l">
              <a:spcBef>
                <a:spcPts val="0"/>
              </a:spcBef>
              <a:spcAft>
                <a:spcPts val="0"/>
              </a:spcAft>
              <a:buClr>
                <a:schemeClr val="lt1"/>
              </a:buClr>
              <a:buSzPts val="1600"/>
              <a:buChar char="●"/>
            </a:pPr>
            <a:r>
              <a:rPr b="1" lang="es" sz="1600">
                <a:solidFill>
                  <a:schemeClr val="lt1"/>
                </a:solidFill>
              </a:rPr>
              <a:t>Toll free</a:t>
            </a:r>
            <a:r>
              <a:rPr lang="es" sz="1600">
                <a:solidFill>
                  <a:schemeClr val="lt1"/>
                </a:solidFill>
              </a:rPr>
              <a:t>: 1-877-676-6768</a:t>
            </a:r>
            <a:endParaRPr sz="1600">
              <a:solidFill>
                <a:schemeClr val="lt1"/>
              </a:solidFill>
            </a:endParaRPr>
          </a:p>
          <a:p>
            <a:pPr indent="-330200" lvl="0" marL="457200" rtl="0" algn="l">
              <a:spcBef>
                <a:spcPts val="0"/>
              </a:spcBef>
              <a:spcAft>
                <a:spcPts val="0"/>
              </a:spcAft>
              <a:buClr>
                <a:schemeClr val="lt1"/>
              </a:buClr>
              <a:buSzPts val="1600"/>
              <a:buChar char="●"/>
            </a:pPr>
            <a:r>
              <a:rPr b="1" lang="es" sz="1600">
                <a:solidFill>
                  <a:schemeClr val="lt1"/>
                </a:solidFill>
              </a:rPr>
              <a:t>Email</a:t>
            </a:r>
            <a:r>
              <a:rPr lang="es" sz="1600">
                <a:solidFill>
                  <a:schemeClr val="lt1"/>
                </a:solidFill>
              </a:rPr>
              <a:t>: osot@osot.on.ca</a:t>
            </a:r>
            <a:endParaRPr sz="1600">
              <a:solidFill>
                <a:schemeClr val="lt1"/>
              </a:solidFill>
            </a:endParaRPr>
          </a:p>
        </p:txBody>
      </p:sp>
      <p:sp>
        <p:nvSpPr>
          <p:cNvPr id="311" name="Google Shape;311;p44"/>
          <p:cNvSpPr txBox="1"/>
          <p:nvPr>
            <p:ph type="ctrTitle"/>
          </p:nvPr>
        </p:nvSpPr>
        <p:spPr>
          <a:xfrm>
            <a:off x="643225" y="-772425"/>
            <a:ext cx="47904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4200">
                <a:solidFill>
                  <a:schemeClr val="lt1"/>
                </a:solidFill>
              </a:rPr>
              <a:t>GOOD LUCK!</a:t>
            </a:r>
            <a:endParaRPr sz="4200">
              <a:solidFill>
                <a:schemeClr val="lt1"/>
              </a:solidFill>
            </a:endParaRPr>
          </a:p>
        </p:txBody>
      </p:sp>
      <p:pic>
        <p:nvPicPr>
          <p:cNvPr id="312" name="Google Shape;312;p44"/>
          <p:cNvPicPr preferRelativeResize="0"/>
          <p:nvPr/>
        </p:nvPicPr>
        <p:blipFill>
          <a:blip r:embed="rId8">
            <a:alphaModFix/>
          </a:blip>
          <a:stretch>
            <a:fillRect/>
          </a:stretch>
        </p:blipFill>
        <p:spPr>
          <a:xfrm>
            <a:off x="5120650" y="1306925"/>
            <a:ext cx="4201150" cy="4201150"/>
          </a:xfrm>
          <a:prstGeom prst="rect">
            <a:avLst/>
          </a:prstGeom>
          <a:noFill/>
          <a:ln>
            <a:noFill/>
          </a:ln>
        </p:spPr>
      </p:pic>
      <p:sp>
        <p:nvSpPr>
          <p:cNvPr id="313" name="Google Shape;313;p44"/>
          <p:cNvSpPr txBox="1"/>
          <p:nvPr>
            <p:ph idx="1" type="subTitle"/>
          </p:nvPr>
        </p:nvSpPr>
        <p:spPr>
          <a:xfrm>
            <a:off x="0" y="4790700"/>
            <a:ext cx="5261100" cy="4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chemeClr val="dk2"/>
                </a:solidFill>
              </a:rPr>
              <a:t>CREDITS: Presentation template: </a:t>
            </a:r>
            <a:r>
              <a:rPr b="1" lang="es">
                <a:solidFill>
                  <a:schemeClr val="dk2"/>
                </a:solidFill>
              </a:rPr>
              <a:t>Slidesgo</a:t>
            </a:r>
            <a:r>
              <a:rPr b="1" lang="es">
                <a:solidFill>
                  <a:schemeClr val="dk2"/>
                </a:solidFill>
              </a:rPr>
              <a:t> | Illustrations: Storyset</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51" name="Shape 151"/>
        <p:cNvGrpSpPr/>
        <p:nvPr/>
      </p:nvGrpSpPr>
      <p:grpSpPr>
        <a:xfrm>
          <a:off x="0" y="0"/>
          <a:ext cx="0" cy="0"/>
          <a:chOff x="0" y="0"/>
          <a:chExt cx="0" cy="0"/>
        </a:xfrm>
      </p:grpSpPr>
      <p:sp>
        <p:nvSpPr>
          <p:cNvPr id="152" name="Google Shape;152;p24"/>
          <p:cNvSpPr/>
          <p:nvPr/>
        </p:nvSpPr>
        <p:spPr>
          <a:xfrm>
            <a:off x="4896875" y="1280350"/>
            <a:ext cx="3657600" cy="248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6000">
                <a:solidFill>
                  <a:schemeClr val="lt1"/>
                </a:solidFill>
                <a:latin typeface="Calibri"/>
                <a:ea typeface="Calibri"/>
                <a:cs typeface="Calibri"/>
                <a:sym typeface="Calibri"/>
              </a:rPr>
              <a:t>01</a:t>
            </a:r>
            <a:endParaRPr b="1" sz="6000">
              <a:solidFill>
                <a:schemeClr val="lt1"/>
              </a:solidFill>
              <a:latin typeface="Calibri"/>
              <a:ea typeface="Calibri"/>
              <a:cs typeface="Calibri"/>
              <a:sym typeface="Calibri"/>
            </a:endParaRPr>
          </a:p>
          <a:p>
            <a:pPr indent="0" lvl="0" marL="0" rtl="0" algn="l">
              <a:spcBef>
                <a:spcPts val="0"/>
              </a:spcBef>
              <a:spcAft>
                <a:spcPts val="0"/>
              </a:spcAft>
              <a:buNone/>
            </a:pPr>
            <a:r>
              <a:rPr b="1" lang="es" sz="4000">
                <a:solidFill>
                  <a:schemeClr val="lt1"/>
                </a:solidFill>
                <a:latin typeface="Calibri"/>
                <a:ea typeface="Calibri"/>
                <a:cs typeface="Calibri"/>
                <a:sym typeface="Calibri"/>
              </a:rPr>
              <a:t>Certification Exam </a:t>
            </a:r>
            <a:endParaRPr b="1" sz="4000">
              <a:solidFill>
                <a:schemeClr val="lt1"/>
              </a:solidFill>
              <a:latin typeface="Calibri"/>
              <a:ea typeface="Calibri"/>
              <a:cs typeface="Calibri"/>
              <a:sym typeface="Calibri"/>
            </a:endParaRPr>
          </a:p>
        </p:txBody>
      </p:sp>
      <p:pic>
        <p:nvPicPr>
          <p:cNvPr id="153" name="Google Shape;153;p24"/>
          <p:cNvPicPr preferRelativeResize="0"/>
          <p:nvPr/>
        </p:nvPicPr>
        <p:blipFill>
          <a:blip r:embed="rId3">
            <a:alphaModFix/>
          </a:blip>
          <a:stretch>
            <a:fillRect/>
          </a:stretch>
        </p:blipFill>
        <p:spPr>
          <a:xfrm>
            <a:off x="201575" y="349025"/>
            <a:ext cx="4592075" cy="459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5"/>
          <p:cNvSpPr txBox="1"/>
          <p:nvPr>
            <p:ph type="ctrTitle"/>
          </p:nvPr>
        </p:nvSpPr>
        <p:spPr>
          <a:xfrm>
            <a:off x="246349" y="126725"/>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01 | CERTIFICATION EXAM </a:t>
            </a:r>
            <a:endParaRPr sz="1800">
              <a:solidFill>
                <a:schemeClr val="lt1"/>
              </a:solidFill>
            </a:endParaRPr>
          </a:p>
        </p:txBody>
      </p:sp>
      <p:sp>
        <p:nvSpPr>
          <p:cNvPr id="160" name="Google Shape;160;p25"/>
          <p:cNvSpPr txBox="1"/>
          <p:nvPr>
            <p:ph idx="4294967295" type="subTitle"/>
          </p:nvPr>
        </p:nvSpPr>
        <p:spPr>
          <a:xfrm flipH="1">
            <a:off x="300200" y="1163602"/>
            <a:ext cx="8319000" cy="1606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s" sz="1400"/>
              <a:t>Administered by CAOT (Canadian Association of Occupational Therapists)</a:t>
            </a:r>
            <a:endParaRPr sz="1400"/>
          </a:p>
          <a:p>
            <a:pPr indent="-317500" lvl="1" marL="914400" rtl="0" algn="l">
              <a:lnSpc>
                <a:spcPct val="115000"/>
              </a:lnSpc>
              <a:spcBef>
                <a:spcPts val="0"/>
              </a:spcBef>
              <a:spcAft>
                <a:spcPts val="0"/>
              </a:spcAft>
              <a:buSzPts val="1400"/>
              <a:buChar char="○"/>
            </a:pPr>
            <a:r>
              <a:rPr lang="es" sz="1400"/>
              <a:t>Registration, payment, and exam results are accessed through your CAOT account</a:t>
            </a:r>
            <a:endParaRPr sz="1400"/>
          </a:p>
          <a:p>
            <a:pPr indent="-317500" lvl="0" marL="457200" rtl="0" algn="l">
              <a:lnSpc>
                <a:spcPct val="115000"/>
              </a:lnSpc>
              <a:spcBef>
                <a:spcPts val="0"/>
              </a:spcBef>
              <a:spcAft>
                <a:spcPts val="0"/>
              </a:spcAft>
              <a:buSzPts val="1400"/>
              <a:buChar char="●"/>
            </a:pPr>
            <a:r>
              <a:rPr lang="es" sz="1400"/>
              <a:t>Must have a passing grade (70%) to practice with a general license in Ontario </a:t>
            </a:r>
            <a:endParaRPr sz="1400"/>
          </a:p>
          <a:p>
            <a:pPr indent="-317500" lvl="0" marL="457200" rtl="0" algn="l">
              <a:lnSpc>
                <a:spcPct val="115000"/>
              </a:lnSpc>
              <a:spcBef>
                <a:spcPts val="0"/>
              </a:spcBef>
              <a:spcAft>
                <a:spcPts val="0"/>
              </a:spcAft>
              <a:buSzPts val="1400"/>
              <a:buChar char="●"/>
            </a:pPr>
            <a:r>
              <a:rPr lang="es" sz="1400"/>
              <a:t>Format: 2 parts, 2 hours each, each having 100 multiple-choice questions (4 hours, 200 questions total)</a:t>
            </a:r>
            <a:endParaRPr sz="1400"/>
          </a:p>
          <a:p>
            <a:pPr indent="-317500" lvl="0" marL="457200" rtl="0" algn="l">
              <a:lnSpc>
                <a:spcPct val="115000"/>
              </a:lnSpc>
              <a:spcBef>
                <a:spcPts val="0"/>
              </a:spcBef>
              <a:spcAft>
                <a:spcPts val="0"/>
              </a:spcAft>
              <a:buSzPts val="1400"/>
              <a:buChar char="●"/>
            </a:pPr>
            <a:r>
              <a:rPr lang="es" sz="1400"/>
              <a:t>Registration deadlines and exam locations can be found on the </a:t>
            </a:r>
            <a:r>
              <a:rPr lang="es" sz="1400" u="sng">
                <a:solidFill>
                  <a:schemeClr val="hlink"/>
                </a:solidFill>
                <a:hlinkClick r:id="rId3"/>
              </a:rPr>
              <a:t>NOTCE website</a:t>
            </a:r>
            <a:endParaRPr sz="1400"/>
          </a:p>
          <a:p>
            <a:pPr indent="-317500" lvl="0" marL="457200" rtl="0" algn="l">
              <a:lnSpc>
                <a:spcPct val="115000"/>
              </a:lnSpc>
              <a:spcBef>
                <a:spcPts val="0"/>
              </a:spcBef>
              <a:spcAft>
                <a:spcPts val="0"/>
              </a:spcAft>
              <a:buSzPts val="1400"/>
              <a:buChar char="●"/>
            </a:pPr>
            <a:r>
              <a:rPr b="1" lang="es" sz="1400"/>
              <a:t>More info: </a:t>
            </a:r>
            <a:r>
              <a:rPr lang="es" sz="1400" u="sng">
                <a:solidFill>
                  <a:schemeClr val="hlink"/>
                </a:solidFill>
                <a:hlinkClick r:id="rId4"/>
              </a:rPr>
              <a:t>NOTCE FAQs</a:t>
            </a:r>
            <a:endParaRPr sz="1400"/>
          </a:p>
        </p:txBody>
      </p:sp>
      <p:graphicFrame>
        <p:nvGraphicFramePr>
          <p:cNvPr id="161" name="Google Shape;161;p25"/>
          <p:cNvGraphicFramePr/>
          <p:nvPr/>
        </p:nvGraphicFramePr>
        <p:xfrm>
          <a:off x="246338" y="2874732"/>
          <a:ext cx="3000000" cy="3000000"/>
        </p:xfrm>
        <a:graphic>
          <a:graphicData uri="http://schemas.openxmlformats.org/drawingml/2006/table">
            <a:tbl>
              <a:tblPr>
                <a:noFill/>
                <a:tableStyleId>{DC5C296C-277E-45C8-AB0F-DADB2B0943DD}</a:tableStyleId>
              </a:tblPr>
              <a:tblGrid>
                <a:gridCol w="1165875"/>
                <a:gridCol w="7505025"/>
              </a:tblGrid>
              <a:tr h="609575">
                <a:tc>
                  <a:txBody>
                    <a:bodyPr/>
                    <a:lstStyle/>
                    <a:p>
                      <a:pPr indent="0" lvl="0" marL="0" rtl="0" algn="l">
                        <a:spcBef>
                          <a:spcPts val="0"/>
                        </a:spcBef>
                        <a:spcAft>
                          <a:spcPts val="0"/>
                        </a:spcAft>
                        <a:buNone/>
                      </a:pPr>
                      <a:r>
                        <a:rPr b="1" lang="es" sz="1800">
                          <a:solidFill>
                            <a:schemeClr val="dk2"/>
                          </a:solidFill>
                          <a:latin typeface="Calibri"/>
                          <a:ea typeface="Calibri"/>
                          <a:cs typeface="Calibri"/>
                          <a:sym typeface="Calibri"/>
                        </a:rPr>
                        <a:t>Dates</a:t>
                      </a:r>
                      <a:endParaRPr b="1" sz="1800">
                        <a:solidFill>
                          <a:schemeClr val="dk2"/>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317500" lvl="0" marL="457200" rtl="0" algn="l">
                        <a:spcBef>
                          <a:spcPts val="0"/>
                        </a:spcBef>
                        <a:spcAft>
                          <a:spcPts val="0"/>
                        </a:spcAft>
                        <a:buSzPts val="1400"/>
                        <a:buFont typeface="Calibri"/>
                        <a:buChar char="●"/>
                      </a:pPr>
                      <a:r>
                        <a:rPr lang="es">
                          <a:latin typeface="Calibri"/>
                          <a:ea typeface="Calibri"/>
                          <a:cs typeface="Calibri"/>
                          <a:sym typeface="Calibri"/>
                        </a:rPr>
                        <a:t>Offered 3 times a year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April, September, &amp; December</a:t>
                      </a:r>
                      <a:endParaRPr>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609575">
                <a:tc>
                  <a:txBody>
                    <a:bodyPr/>
                    <a:lstStyle/>
                    <a:p>
                      <a:pPr indent="0" lvl="0" marL="0" rtl="0" algn="l">
                        <a:spcBef>
                          <a:spcPts val="0"/>
                        </a:spcBef>
                        <a:spcAft>
                          <a:spcPts val="0"/>
                        </a:spcAft>
                        <a:buNone/>
                      </a:pPr>
                      <a:r>
                        <a:rPr b="1" lang="es" sz="1800">
                          <a:solidFill>
                            <a:schemeClr val="dk2"/>
                          </a:solidFill>
                          <a:latin typeface="Calibri"/>
                          <a:ea typeface="Calibri"/>
                          <a:cs typeface="Calibri"/>
                          <a:sym typeface="Calibri"/>
                        </a:rPr>
                        <a:t>Location</a:t>
                      </a:r>
                      <a:endParaRPr b="1" sz="1800">
                        <a:solidFill>
                          <a:schemeClr val="dk2"/>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317500" lvl="0" marL="457200" rtl="0" algn="l">
                        <a:spcBef>
                          <a:spcPts val="0"/>
                        </a:spcBef>
                        <a:spcAft>
                          <a:spcPts val="0"/>
                        </a:spcAft>
                        <a:buSzPts val="1400"/>
                        <a:buFont typeface="Calibri"/>
                        <a:buChar char="●"/>
                      </a:pPr>
                      <a:r>
                        <a:rPr lang="es" u="sng">
                          <a:solidFill>
                            <a:schemeClr val="hlink"/>
                          </a:solidFill>
                          <a:latin typeface="Calibri"/>
                          <a:ea typeface="Calibri"/>
                          <a:cs typeface="Calibri"/>
                          <a:sym typeface="Calibri"/>
                          <a:hlinkClick r:id="rId5"/>
                        </a:rPr>
                        <a:t>In-person</a:t>
                      </a:r>
                      <a:r>
                        <a:rPr lang="es">
                          <a:latin typeface="Calibri"/>
                          <a:ea typeface="Calibri"/>
                          <a:cs typeface="Calibri"/>
                          <a:sym typeface="Calibri"/>
                        </a:rPr>
                        <a:t> computer based exam at a writing centre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OR </a:t>
                      </a:r>
                      <a:r>
                        <a:rPr lang="es" u="sng">
                          <a:solidFill>
                            <a:schemeClr val="hlink"/>
                          </a:solidFill>
                          <a:latin typeface="Calibri"/>
                          <a:ea typeface="Calibri"/>
                          <a:cs typeface="Calibri"/>
                          <a:sym typeface="Calibri"/>
                          <a:hlinkClick r:id="rId6"/>
                        </a:rPr>
                        <a:t>online</a:t>
                      </a:r>
                      <a:r>
                        <a:rPr lang="es">
                          <a:latin typeface="Calibri"/>
                          <a:ea typeface="Calibri"/>
                          <a:cs typeface="Calibri"/>
                          <a:sym typeface="Calibri"/>
                        </a:rPr>
                        <a:t> exam from home with live remote proctoring </a:t>
                      </a:r>
                      <a:endParaRPr>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r h="822950">
                <a:tc>
                  <a:txBody>
                    <a:bodyPr/>
                    <a:lstStyle/>
                    <a:p>
                      <a:pPr indent="0" lvl="0" marL="0" rtl="0" algn="l">
                        <a:spcBef>
                          <a:spcPts val="0"/>
                        </a:spcBef>
                        <a:spcAft>
                          <a:spcPts val="0"/>
                        </a:spcAft>
                        <a:buNone/>
                      </a:pPr>
                      <a:r>
                        <a:rPr b="1" lang="es" sz="1800">
                          <a:solidFill>
                            <a:schemeClr val="dk2"/>
                          </a:solidFill>
                          <a:latin typeface="Calibri"/>
                          <a:ea typeface="Calibri"/>
                          <a:cs typeface="Calibri"/>
                          <a:sym typeface="Calibri"/>
                        </a:rPr>
                        <a:t>Eligibility</a:t>
                      </a:r>
                      <a:endParaRPr b="1" sz="1800">
                        <a:solidFill>
                          <a:schemeClr val="dk2"/>
                        </a:solidFill>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317500" lvl="0" marL="457200" rtl="0" algn="l">
                        <a:spcBef>
                          <a:spcPts val="0"/>
                        </a:spcBef>
                        <a:spcAft>
                          <a:spcPts val="0"/>
                        </a:spcAft>
                        <a:buSzPts val="1400"/>
                        <a:buFont typeface="Calibri"/>
                        <a:buChar char="●"/>
                      </a:pPr>
                      <a:r>
                        <a:rPr lang="es">
                          <a:latin typeface="Calibri"/>
                          <a:ea typeface="Calibri"/>
                          <a:cs typeface="Calibri"/>
                          <a:sym typeface="Calibri"/>
                        </a:rPr>
                        <a:t>Canadian graduate of an approved occupational therapy education program </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s">
                          <a:latin typeface="Calibri"/>
                          <a:ea typeface="Calibri"/>
                          <a:cs typeface="Calibri"/>
                          <a:sym typeface="Calibri"/>
                        </a:rPr>
                        <a:t>Confirmation email of completion of your program sent from your university to the NOTCE department before your exam day</a:t>
                      </a:r>
                      <a:endParaRPr>
                        <a:latin typeface="Calibri"/>
                        <a:ea typeface="Calibri"/>
                        <a:cs typeface="Calibri"/>
                        <a:sym typeface="Calibri"/>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
        <p:nvSpPr>
          <p:cNvPr id="162" name="Google Shape;162;p25"/>
          <p:cNvSpPr txBox="1"/>
          <p:nvPr>
            <p:ph type="ctrTitle"/>
          </p:nvPr>
        </p:nvSpPr>
        <p:spPr>
          <a:xfrm>
            <a:off x="271799" y="789675"/>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ABOUT</a:t>
            </a:r>
            <a:r>
              <a:rPr lang="es" sz="2000">
                <a:solidFill>
                  <a:srgbClr val="002868"/>
                </a:solidFill>
              </a:rPr>
              <a:t> THE NATIONAL OCCUPATIONAL THERAPY CERTIFICATION EXAM (NOTCE)</a:t>
            </a:r>
            <a:endParaRPr sz="2000">
              <a:solidFill>
                <a:srgbClr val="00286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6"/>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6"/>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01 | CERTIFICATION EXAM </a:t>
            </a:r>
            <a:endParaRPr sz="3000">
              <a:solidFill>
                <a:schemeClr val="lt1"/>
              </a:solidFill>
            </a:endParaRPr>
          </a:p>
        </p:txBody>
      </p:sp>
      <p:sp>
        <p:nvSpPr>
          <p:cNvPr id="169" name="Google Shape;169;p26"/>
          <p:cNvSpPr txBox="1"/>
          <p:nvPr>
            <p:ph idx="4294967295" type="subTitle"/>
          </p:nvPr>
        </p:nvSpPr>
        <p:spPr>
          <a:xfrm flipH="1">
            <a:off x="250950" y="1452175"/>
            <a:ext cx="3976500" cy="1281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u="sng">
                <a:solidFill>
                  <a:schemeClr val="hlink"/>
                </a:solidFill>
                <a:hlinkClick r:id="rId3"/>
              </a:rPr>
              <a:t>Study resources</a:t>
            </a:r>
            <a:r>
              <a:rPr lang="es" sz="1600"/>
              <a:t> published by CAOT </a:t>
            </a:r>
            <a:endParaRPr sz="1600"/>
          </a:p>
          <a:p>
            <a:pPr indent="-330200" lvl="1" marL="914400" rtl="0" algn="l">
              <a:spcBef>
                <a:spcPts val="0"/>
              </a:spcBef>
              <a:spcAft>
                <a:spcPts val="0"/>
              </a:spcAft>
              <a:buSzPts val="1600"/>
              <a:buChar char="○"/>
            </a:pPr>
            <a:r>
              <a:rPr lang="es" sz="1600" u="sng">
                <a:solidFill>
                  <a:schemeClr val="hlink"/>
                </a:solidFill>
                <a:hlinkClick r:id="rId4"/>
              </a:rPr>
              <a:t>NOTCE Resource Manual</a:t>
            </a:r>
            <a:r>
              <a:rPr lang="es" sz="1600"/>
              <a:t> (free)</a:t>
            </a:r>
            <a:endParaRPr sz="1600"/>
          </a:p>
          <a:p>
            <a:pPr indent="-330200" lvl="1" marL="914400" rtl="0" algn="l">
              <a:spcBef>
                <a:spcPts val="0"/>
              </a:spcBef>
              <a:spcAft>
                <a:spcPts val="0"/>
              </a:spcAft>
              <a:buSzPts val="1600"/>
              <a:buChar char="○"/>
            </a:pPr>
            <a:r>
              <a:rPr lang="es" sz="1600" u="sng">
                <a:solidFill>
                  <a:schemeClr val="hlink"/>
                </a:solidFill>
                <a:hlinkClick r:id="rId5"/>
              </a:rPr>
              <a:t>NOTCE Online Prep Class </a:t>
            </a:r>
            <a:endParaRPr sz="1600"/>
          </a:p>
          <a:p>
            <a:pPr indent="-330200" lvl="1" marL="914400" rtl="0" algn="l">
              <a:spcBef>
                <a:spcPts val="0"/>
              </a:spcBef>
              <a:spcAft>
                <a:spcPts val="0"/>
              </a:spcAft>
              <a:buSzPts val="1600"/>
              <a:buChar char="○"/>
            </a:pPr>
            <a:r>
              <a:rPr lang="es" sz="1600" u="sng">
                <a:solidFill>
                  <a:schemeClr val="hlink"/>
                </a:solidFill>
                <a:hlinkClick r:id="rId6"/>
              </a:rPr>
              <a:t>NOTCE Study Guide and Practice Exam</a:t>
            </a:r>
            <a:r>
              <a:rPr lang="es" sz="1600"/>
              <a:t> (paid)</a:t>
            </a:r>
            <a:endParaRPr sz="1600"/>
          </a:p>
          <a:p>
            <a:pPr indent="-330200" lvl="0" marL="457200" rtl="0" algn="l">
              <a:spcBef>
                <a:spcPts val="0"/>
              </a:spcBef>
              <a:spcAft>
                <a:spcPts val="0"/>
              </a:spcAft>
              <a:buSzPts val="1600"/>
              <a:buChar char="●"/>
            </a:pPr>
            <a:r>
              <a:rPr lang="es" sz="1600"/>
              <a:t>Request testing accommodations</a:t>
            </a:r>
            <a:endParaRPr sz="1600"/>
          </a:p>
          <a:p>
            <a:pPr indent="-330200" lvl="1" marL="914400" rtl="0" algn="l">
              <a:spcBef>
                <a:spcPts val="0"/>
              </a:spcBef>
              <a:spcAft>
                <a:spcPts val="0"/>
              </a:spcAft>
              <a:buSzPts val="1600"/>
              <a:buChar char="○"/>
            </a:pPr>
            <a:r>
              <a:rPr lang="es" sz="1600"/>
              <a:t>Complete Form A through the NOTCE registration process</a:t>
            </a:r>
            <a:endParaRPr sz="1600"/>
          </a:p>
          <a:p>
            <a:pPr indent="-330200" lvl="1" marL="914400" rtl="0" algn="l">
              <a:spcBef>
                <a:spcPts val="0"/>
              </a:spcBef>
              <a:spcAft>
                <a:spcPts val="0"/>
              </a:spcAft>
              <a:buSzPts val="1600"/>
              <a:buChar char="○"/>
            </a:pPr>
            <a:r>
              <a:rPr lang="es" sz="1600"/>
              <a:t>Provide supporting documents (</a:t>
            </a:r>
            <a:r>
              <a:rPr lang="es" sz="1600" u="sng">
                <a:solidFill>
                  <a:schemeClr val="hlink"/>
                </a:solidFill>
                <a:hlinkClick r:id="rId7"/>
              </a:rPr>
              <a:t>Form B</a:t>
            </a:r>
            <a:r>
              <a:rPr lang="es" sz="1600"/>
              <a:t> or a letter from your university or your religious leader)</a:t>
            </a:r>
            <a:endParaRPr sz="1600"/>
          </a:p>
        </p:txBody>
      </p:sp>
      <p:sp>
        <p:nvSpPr>
          <p:cNvPr id="170" name="Google Shape;170;p26"/>
          <p:cNvSpPr txBox="1"/>
          <p:nvPr>
            <p:ph type="ctrTitle"/>
          </p:nvPr>
        </p:nvSpPr>
        <p:spPr>
          <a:xfrm>
            <a:off x="271799" y="1018275"/>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PREPARATION</a:t>
            </a:r>
            <a:endParaRPr sz="2000">
              <a:solidFill>
                <a:srgbClr val="002868"/>
              </a:solidFill>
            </a:endParaRPr>
          </a:p>
        </p:txBody>
      </p:sp>
      <p:sp>
        <p:nvSpPr>
          <p:cNvPr id="171" name="Google Shape;171;p26"/>
          <p:cNvSpPr txBox="1"/>
          <p:nvPr>
            <p:ph idx="4294967295" type="subTitle"/>
          </p:nvPr>
        </p:nvSpPr>
        <p:spPr>
          <a:xfrm flipH="1">
            <a:off x="4440325" y="1452175"/>
            <a:ext cx="3976500" cy="2536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s" sz="1600"/>
              <a:t>Uploaded to your CAOT profile 6-8 weeks after your exam date </a:t>
            </a:r>
            <a:endParaRPr sz="1600"/>
          </a:p>
          <a:p>
            <a:pPr indent="-330200" lvl="0" marL="457200" rtl="0" algn="l">
              <a:spcBef>
                <a:spcPts val="0"/>
              </a:spcBef>
              <a:spcAft>
                <a:spcPts val="0"/>
              </a:spcAft>
              <a:buSzPts val="1600"/>
              <a:buChar char="●"/>
            </a:pPr>
            <a:r>
              <a:rPr lang="es" sz="1600"/>
              <a:t>If you do not pass, you can request a few options:</a:t>
            </a:r>
            <a:endParaRPr sz="1600"/>
          </a:p>
          <a:p>
            <a:pPr indent="-330200" lvl="1" marL="914400" rtl="0" algn="l">
              <a:spcBef>
                <a:spcPts val="0"/>
              </a:spcBef>
              <a:spcAft>
                <a:spcPts val="0"/>
              </a:spcAft>
              <a:buSzPts val="1600"/>
              <a:buChar char="○"/>
            </a:pPr>
            <a:r>
              <a:rPr lang="es" sz="1600"/>
              <a:t>Reconsideration (free)</a:t>
            </a:r>
            <a:endParaRPr sz="1600"/>
          </a:p>
          <a:p>
            <a:pPr indent="-330200" lvl="1" marL="914400" rtl="0" algn="l">
              <a:spcBef>
                <a:spcPts val="0"/>
              </a:spcBef>
              <a:spcAft>
                <a:spcPts val="0"/>
              </a:spcAft>
              <a:buSzPts val="1600"/>
              <a:buChar char="○"/>
            </a:pPr>
            <a:r>
              <a:rPr lang="es" sz="1600"/>
              <a:t>Appeal (paid)</a:t>
            </a:r>
            <a:endParaRPr sz="1600"/>
          </a:p>
          <a:p>
            <a:pPr indent="-330200" lvl="1" marL="914400" rtl="0" algn="l">
              <a:spcBef>
                <a:spcPts val="0"/>
              </a:spcBef>
              <a:spcAft>
                <a:spcPts val="0"/>
              </a:spcAft>
              <a:buSzPts val="1600"/>
              <a:buChar char="○"/>
            </a:pPr>
            <a:r>
              <a:rPr lang="es" sz="1600"/>
              <a:t>Manual rescore (paid)</a:t>
            </a:r>
            <a:endParaRPr sz="1600"/>
          </a:p>
          <a:p>
            <a:pPr indent="-330200" lvl="1" marL="914400" rtl="0" algn="l">
              <a:spcBef>
                <a:spcPts val="0"/>
              </a:spcBef>
              <a:spcAft>
                <a:spcPts val="0"/>
              </a:spcAft>
              <a:buSzPts val="1600"/>
              <a:buChar char="○"/>
            </a:pPr>
            <a:r>
              <a:rPr b="1" lang="es" sz="1600"/>
              <a:t>More info: </a:t>
            </a:r>
            <a:r>
              <a:rPr lang="es" sz="1600" u="sng">
                <a:solidFill>
                  <a:schemeClr val="hlink"/>
                </a:solidFill>
                <a:hlinkClick r:id="rId8"/>
              </a:rPr>
              <a:t>Reconsideration and Appeal Policy</a:t>
            </a:r>
            <a:endParaRPr sz="1600"/>
          </a:p>
          <a:p>
            <a:pPr indent="-330200" lvl="0" marL="457200" rtl="0" algn="l">
              <a:spcBef>
                <a:spcPts val="0"/>
              </a:spcBef>
              <a:spcAft>
                <a:spcPts val="0"/>
              </a:spcAft>
              <a:buSzPts val="1600"/>
              <a:buChar char="●"/>
            </a:pPr>
            <a:r>
              <a:rPr lang="es" sz="1600"/>
              <a:t>You are allowed 3 attempts to pass the NOTCE </a:t>
            </a:r>
            <a:endParaRPr sz="1600"/>
          </a:p>
        </p:txBody>
      </p:sp>
      <p:sp>
        <p:nvSpPr>
          <p:cNvPr id="172" name="Google Shape;172;p26"/>
          <p:cNvSpPr txBox="1"/>
          <p:nvPr>
            <p:ph type="ctrTitle"/>
          </p:nvPr>
        </p:nvSpPr>
        <p:spPr>
          <a:xfrm>
            <a:off x="4461174" y="1018275"/>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RESULTS</a:t>
            </a:r>
            <a:endParaRPr sz="2000">
              <a:solidFill>
                <a:srgbClr val="00286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6" name="Shape 176"/>
        <p:cNvGrpSpPr/>
        <p:nvPr/>
      </p:nvGrpSpPr>
      <p:grpSpPr>
        <a:xfrm>
          <a:off x="0" y="0"/>
          <a:ext cx="0" cy="0"/>
          <a:chOff x="0" y="0"/>
          <a:chExt cx="0" cy="0"/>
        </a:xfrm>
      </p:grpSpPr>
      <p:sp>
        <p:nvSpPr>
          <p:cNvPr id="177" name="Google Shape;177;p27"/>
          <p:cNvSpPr/>
          <p:nvPr/>
        </p:nvSpPr>
        <p:spPr>
          <a:xfrm>
            <a:off x="4896875" y="1280350"/>
            <a:ext cx="3657600" cy="248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6000">
                <a:solidFill>
                  <a:schemeClr val="lt1"/>
                </a:solidFill>
                <a:latin typeface="Calibri"/>
                <a:ea typeface="Calibri"/>
                <a:cs typeface="Calibri"/>
                <a:sym typeface="Calibri"/>
              </a:rPr>
              <a:t>02</a:t>
            </a:r>
            <a:endParaRPr b="1" sz="6000">
              <a:solidFill>
                <a:schemeClr val="lt1"/>
              </a:solidFill>
              <a:latin typeface="Calibri"/>
              <a:ea typeface="Calibri"/>
              <a:cs typeface="Calibri"/>
              <a:sym typeface="Calibri"/>
            </a:endParaRPr>
          </a:p>
          <a:p>
            <a:pPr indent="0" lvl="0" marL="0" rtl="0" algn="l">
              <a:spcBef>
                <a:spcPts val="0"/>
              </a:spcBef>
              <a:spcAft>
                <a:spcPts val="0"/>
              </a:spcAft>
              <a:buNone/>
            </a:pPr>
            <a:r>
              <a:rPr b="1" lang="es" sz="4000">
                <a:solidFill>
                  <a:schemeClr val="lt1"/>
                </a:solidFill>
                <a:latin typeface="Calibri"/>
                <a:ea typeface="Calibri"/>
                <a:cs typeface="Calibri"/>
                <a:sym typeface="Calibri"/>
              </a:rPr>
              <a:t>Registering with the College</a:t>
            </a:r>
            <a:endParaRPr b="1" sz="4000">
              <a:solidFill>
                <a:schemeClr val="lt1"/>
              </a:solidFill>
              <a:latin typeface="Calibri"/>
              <a:ea typeface="Calibri"/>
              <a:cs typeface="Calibri"/>
              <a:sym typeface="Calibri"/>
            </a:endParaRPr>
          </a:p>
        </p:txBody>
      </p:sp>
      <p:pic>
        <p:nvPicPr>
          <p:cNvPr id="178" name="Google Shape;178;p27"/>
          <p:cNvPicPr preferRelativeResize="0"/>
          <p:nvPr/>
        </p:nvPicPr>
        <p:blipFill>
          <a:blip r:embed="rId3">
            <a:alphaModFix/>
          </a:blip>
          <a:stretch>
            <a:fillRect/>
          </a:stretch>
        </p:blipFill>
        <p:spPr>
          <a:xfrm>
            <a:off x="192175" y="275713"/>
            <a:ext cx="4592075" cy="459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02 | REGISTERING WITH THE COLLEGE</a:t>
            </a:r>
            <a:endParaRPr sz="3000">
              <a:solidFill>
                <a:schemeClr val="lt1"/>
              </a:solidFill>
            </a:endParaRPr>
          </a:p>
        </p:txBody>
      </p:sp>
      <p:sp>
        <p:nvSpPr>
          <p:cNvPr id="185" name="Google Shape;185;p28"/>
          <p:cNvSpPr txBox="1"/>
          <p:nvPr>
            <p:ph idx="4294967295" type="subTitle"/>
          </p:nvPr>
        </p:nvSpPr>
        <p:spPr>
          <a:xfrm flipH="1">
            <a:off x="226125" y="974650"/>
            <a:ext cx="8323200" cy="920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b="1" lang="es" sz="1600"/>
              <a:t>To use the title ‘occupational therapist’ and practice in Ontario, you must </a:t>
            </a:r>
            <a:r>
              <a:rPr b="1" lang="es" sz="1600" u="sng">
                <a:solidFill>
                  <a:schemeClr val="hlink"/>
                </a:solidFill>
                <a:hlinkClick r:id="rId3"/>
              </a:rPr>
              <a:t>register with the College of Occupational Therapists of Ontario (COTO)</a:t>
            </a:r>
            <a:r>
              <a:rPr b="1" lang="es" sz="1600"/>
              <a:t> </a:t>
            </a:r>
            <a:endParaRPr b="1" sz="1600"/>
          </a:p>
        </p:txBody>
      </p:sp>
      <p:sp>
        <p:nvSpPr>
          <p:cNvPr id="186" name="Google Shape;186;p28"/>
          <p:cNvSpPr txBox="1"/>
          <p:nvPr>
            <p:ph idx="4294967295" type="subTitle"/>
          </p:nvPr>
        </p:nvSpPr>
        <p:spPr>
          <a:xfrm flipH="1">
            <a:off x="226125" y="2328650"/>
            <a:ext cx="8670900" cy="25482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s" sz="1600"/>
              <a:t>You are allowed to practice before passing the certification exam if you fulfill the following: </a:t>
            </a:r>
            <a:endParaRPr sz="1600"/>
          </a:p>
          <a:p>
            <a:pPr indent="-330200" lvl="1" marL="914400" rtl="0" algn="l">
              <a:lnSpc>
                <a:spcPct val="100000"/>
              </a:lnSpc>
              <a:spcBef>
                <a:spcPts val="0"/>
              </a:spcBef>
              <a:spcAft>
                <a:spcPts val="0"/>
              </a:spcAft>
              <a:buSzPts val="1600"/>
              <a:buChar char="○"/>
            </a:pPr>
            <a:r>
              <a:rPr lang="es" sz="1600"/>
              <a:t>Register with COTO and meet all their </a:t>
            </a:r>
            <a:r>
              <a:rPr lang="es" sz="1600" u="sng">
                <a:solidFill>
                  <a:schemeClr val="hlink"/>
                </a:solidFill>
                <a:hlinkClick r:id="rId4"/>
              </a:rPr>
              <a:t>general registration requirements </a:t>
            </a:r>
            <a:endParaRPr sz="1600"/>
          </a:p>
          <a:p>
            <a:pPr indent="-330200" lvl="1" marL="914400" rtl="0" algn="l">
              <a:lnSpc>
                <a:spcPct val="100000"/>
              </a:lnSpc>
              <a:spcBef>
                <a:spcPts val="0"/>
              </a:spcBef>
              <a:spcAft>
                <a:spcPts val="0"/>
              </a:spcAft>
              <a:buSzPts val="1600"/>
              <a:buChar char="○"/>
            </a:pPr>
            <a:r>
              <a:rPr lang="es" sz="1600"/>
              <a:t>Register for the next available sitting of the NOTCE</a:t>
            </a:r>
            <a:endParaRPr sz="1600"/>
          </a:p>
          <a:p>
            <a:pPr indent="-330200" lvl="1" marL="914400" rtl="0" algn="l">
              <a:lnSpc>
                <a:spcPct val="100000"/>
              </a:lnSpc>
              <a:spcBef>
                <a:spcPts val="0"/>
              </a:spcBef>
              <a:spcAft>
                <a:spcPts val="0"/>
              </a:spcAft>
              <a:buSzPts val="1600"/>
              <a:buChar char="○"/>
            </a:pPr>
            <a:r>
              <a:rPr lang="es" sz="1600"/>
              <a:t>Have an offer of employment where you will be supervised by an occupational therapist who has held general registration for at least one year </a:t>
            </a:r>
            <a:endParaRPr sz="1600"/>
          </a:p>
          <a:p>
            <a:pPr indent="-330200" lvl="1" marL="914400" rtl="0" algn="l">
              <a:lnSpc>
                <a:spcPct val="100000"/>
              </a:lnSpc>
              <a:spcBef>
                <a:spcPts val="0"/>
              </a:spcBef>
              <a:spcAft>
                <a:spcPts val="0"/>
              </a:spcAft>
              <a:buSzPts val="1600"/>
              <a:buChar char="○"/>
            </a:pPr>
            <a:r>
              <a:rPr lang="es" sz="1600"/>
              <a:t>Submit a completed </a:t>
            </a:r>
            <a:r>
              <a:rPr lang="es" sz="1600" u="sng">
                <a:solidFill>
                  <a:schemeClr val="hlink"/>
                </a:solidFill>
                <a:hlinkClick r:id="rId5"/>
              </a:rPr>
              <a:t>Provisional Registration Supervision Agreement</a:t>
            </a:r>
            <a:endParaRPr sz="1600"/>
          </a:p>
          <a:p>
            <a:pPr indent="-330200" lvl="0" marL="457200" rtl="0" algn="l">
              <a:lnSpc>
                <a:spcPct val="100000"/>
              </a:lnSpc>
              <a:spcBef>
                <a:spcPts val="0"/>
              </a:spcBef>
              <a:spcAft>
                <a:spcPts val="0"/>
              </a:spcAft>
              <a:buSzPts val="1600"/>
              <a:buChar char="●"/>
            </a:pPr>
            <a:r>
              <a:rPr lang="es" sz="1600"/>
              <a:t>After you pass the NOTCE, you will be eligible for the General Practising Certificate of Registration</a:t>
            </a:r>
            <a:endParaRPr sz="1600"/>
          </a:p>
          <a:p>
            <a:pPr indent="-330200" lvl="1" marL="914400" rtl="0" algn="l">
              <a:lnSpc>
                <a:spcPct val="100000"/>
              </a:lnSpc>
              <a:spcBef>
                <a:spcPts val="0"/>
              </a:spcBef>
              <a:spcAft>
                <a:spcPts val="0"/>
              </a:spcAft>
              <a:buSzPts val="1600"/>
              <a:buChar char="○"/>
            </a:pPr>
            <a:r>
              <a:rPr lang="es" sz="1600"/>
              <a:t>If you fail, your provisional license can be extended once until the next available exam date </a:t>
            </a:r>
            <a:endParaRPr sz="1600"/>
          </a:p>
          <a:p>
            <a:pPr indent="-330200" lvl="0" marL="457200" rtl="0" algn="l">
              <a:lnSpc>
                <a:spcPct val="100000"/>
              </a:lnSpc>
              <a:spcBef>
                <a:spcPts val="0"/>
              </a:spcBef>
              <a:spcAft>
                <a:spcPts val="0"/>
              </a:spcAft>
              <a:buSzPts val="1600"/>
              <a:buChar char="●"/>
            </a:pPr>
            <a:r>
              <a:rPr b="1" lang="es" sz="1600"/>
              <a:t>M</a:t>
            </a:r>
            <a:r>
              <a:rPr b="1" lang="es" sz="1600"/>
              <a:t>ore info</a:t>
            </a:r>
            <a:r>
              <a:rPr b="1" lang="es" sz="1600"/>
              <a:t>:</a:t>
            </a:r>
            <a:r>
              <a:rPr lang="es" sz="1600"/>
              <a:t> </a:t>
            </a:r>
            <a:r>
              <a:rPr lang="es" sz="1600" u="sng">
                <a:solidFill>
                  <a:schemeClr val="hlink"/>
                </a:solidFill>
                <a:hlinkClick r:id="rId6"/>
              </a:rPr>
              <a:t>Provisional Registration </a:t>
            </a:r>
            <a:endParaRPr sz="1600"/>
          </a:p>
        </p:txBody>
      </p:sp>
      <p:sp>
        <p:nvSpPr>
          <p:cNvPr id="187" name="Google Shape;187;p28"/>
          <p:cNvSpPr txBox="1"/>
          <p:nvPr>
            <p:ph type="ctrTitle"/>
          </p:nvPr>
        </p:nvSpPr>
        <p:spPr>
          <a:xfrm>
            <a:off x="246974" y="1894750"/>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PROVISIONAL PRACTISING CERTIFICATE OF REGISTRATION</a:t>
            </a:r>
            <a:endParaRPr sz="2000">
              <a:solidFill>
                <a:srgbClr val="00286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p:nvPr/>
        </p:nvSpPr>
        <p:spPr>
          <a:xfrm flipH="1" rot="-5400000">
            <a:off x="4300350" y="-4312975"/>
            <a:ext cx="766200" cy="9366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txBox="1"/>
          <p:nvPr>
            <p:ph type="ctrTitle"/>
          </p:nvPr>
        </p:nvSpPr>
        <p:spPr>
          <a:xfrm>
            <a:off x="246355" y="126725"/>
            <a:ext cx="70455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3000">
                <a:solidFill>
                  <a:schemeClr val="lt1"/>
                </a:solidFill>
              </a:rPr>
              <a:t>02 | REGISTERING WITH THE COLLEGE</a:t>
            </a:r>
            <a:endParaRPr sz="3000">
              <a:solidFill>
                <a:schemeClr val="lt1"/>
              </a:solidFill>
            </a:endParaRPr>
          </a:p>
        </p:txBody>
      </p:sp>
      <p:sp>
        <p:nvSpPr>
          <p:cNvPr id="194" name="Google Shape;194;p29"/>
          <p:cNvSpPr txBox="1"/>
          <p:nvPr>
            <p:ph type="ctrTitle"/>
          </p:nvPr>
        </p:nvSpPr>
        <p:spPr>
          <a:xfrm>
            <a:off x="326349" y="790763"/>
            <a:ext cx="8670900" cy="48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2000">
                <a:solidFill>
                  <a:srgbClr val="002868"/>
                </a:solidFill>
              </a:rPr>
              <a:t>USE OF TITLE AFTER GRADUATION </a:t>
            </a:r>
            <a:r>
              <a:rPr b="0" lang="es" sz="1400">
                <a:solidFill>
                  <a:srgbClr val="002868"/>
                </a:solidFill>
              </a:rPr>
              <a:t>(</a:t>
            </a:r>
            <a:r>
              <a:rPr lang="es" sz="1400">
                <a:solidFill>
                  <a:srgbClr val="002868"/>
                </a:solidFill>
              </a:rPr>
              <a:t>More info:</a:t>
            </a:r>
            <a:r>
              <a:rPr b="0" lang="es" sz="1400">
                <a:solidFill>
                  <a:srgbClr val="002868"/>
                </a:solidFill>
              </a:rPr>
              <a:t> </a:t>
            </a:r>
            <a:r>
              <a:rPr b="0" lang="es" sz="1400" u="sng">
                <a:solidFill>
                  <a:schemeClr val="hlink"/>
                </a:solidFill>
                <a:hlinkClick r:id="rId3"/>
              </a:rPr>
              <a:t>COTO Standards for Use of Title</a:t>
            </a:r>
            <a:r>
              <a:rPr b="0" lang="es" sz="1400">
                <a:solidFill>
                  <a:srgbClr val="002868"/>
                </a:solidFill>
              </a:rPr>
              <a:t>, </a:t>
            </a:r>
            <a:r>
              <a:rPr b="0" lang="es" sz="1400" u="sng">
                <a:solidFill>
                  <a:schemeClr val="hlink"/>
                </a:solidFill>
                <a:hlinkClick r:id="rId4"/>
              </a:rPr>
              <a:t>Quick Reference Tool</a:t>
            </a:r>
            <a:r>
              <a:rPr b="0" lang="es" sz="1400">
                <a:solidFill>
                  <a:srgbClr val="002868"/>
                </a:solidFill>
              </a:rPr>
              <a:t>)</a:t>
            </a:r>
            <a:endParaRPr b="0" sz="1400">
              <a:solidFill>
                <a:srgbClr val="002868"/>
              </a:solidFill>
            </a:endParaRPr>
          </a:p>
        </p:txBody>
      </p:sp>
      <p:graphicFrame>
        <p:nvGraphicFramePr>
          <p:cNvPr id="195" name="Google Shape;195;p29"/>
          <p:cNvGraphicFramePr/>
          <p:nvPr/>
        </p:nvGraphicFramePr>
        <p:xfrm>
          <a:off x="326350" y="1315450"/>
          <a:ext cx="3000000" cy="3000000"/>
        </p:xfrm>
        <a:graphic>
          <a:graphicData uri="http://schemas.openxmlformats.org/drawingml/2006/table">
            <a:tbl>
              <a:tblPr>
                <a:noFill/>
                <a:tableStyleId>{DC5C296C-277E-45C8-AB0F-DADB2B0943DD}</a:tableStyleId>
              </a:tblPr>
              <a:tblGrid>
                <a:gridCol w="2122825"/>
                <a:gridCol w="2122825"/>
                <a:gridCol w="2122825"/>
                <a:gridCol w="2122825"/>
              </a:tblGrid>
              <a:tr h="562900">
                <a:tc>
                  <a:txBody>
                    <a:bodyPr/>
                    <a:lstStyle/>
                    <a:p>
                      <a:pPr indent="0" lvl="0" marL="0" rtl="0" algn="ctr">
                        <a:spcBef>
                          <a:spcPts val="0"/>
                        </a:spcBef>
                        <a:spcAft>
                          <a:spcPts val="0"/>
                        </a:spcAft>
                        <a:buNone/>
                      </a:pPr>
                      <a:r>
                        <a:rPr b="1" lang="es">
                          <a:solidFill>
                            <a:srgbClr val="002868"/>
                          </a:solidFill>
                          <a:latin typeface="Calibri"/>
                          <a:ea typeface="Calibri"/>
                          <a:cs typeface="Calibri"/>
                          <a:sym typeface="Calibri"/>
                        </a:rPr>
                        <a:t>Type of registration</a:t>
                      </a:r>
                      <a:endParaRPr b="1">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a:solidFill>
                            <a:srgbClr val="002868"/>
                          </a:solidFill>
                          <a:latin typeface="Calibri"/>
                          <a:ea typeface="Calibri"/>
                          <a:cs typeface="Calibri"/>
                          <a:sym typeface="Calibri"/>
                        </a:rPr>
                        <a:t>Can use title ‘Occupational Therapist’</a:t>
                      </a:r>
                      <a:endParaRPr b="1">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a:solidFill>
                            <a:srgbClr val="002868"/>
                          </a:solidFill>
                          <a:latin typeface="Calibri"/>
                          <a:ea typeface="Calibri"/>
                          <a:cs typeface="Calibri"/>
                          <a:sym typeface="Calibri"/>
                        </a:rPr>
                        <a:t>Can use designation ‘OT Reg. (Ont.)</a:t>
                      </a:r>
                      <a:endParaRPr b="1">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b="1" lang="es">
                          <a:solidFill>
                            <a:srgbClr val="002868"/>
                          </a:solidFill>
                          <a:latin typeface="Calibri"/>
                          <a:ea typeface="Calibri"/>
                          <a:cs typeface="Calibri"/>
                          <a:sym typeface="Calibri"/>
                        </a:rPr>
                        <a:t>Can state you have a MScOT degree </a:t>
                      </a:r>
                      <a:endParaRPr b="1">
                        <a:solidFill>
                          <a:srgbClr val="002868"/>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562900">
                <a:tc>
                  <a:txBody>
                    <a:bodyPr/>
                    <a:lstStyle/>
                    <a:p>
                      <a:pPr indent="0" lvl="0" marL="0" rtl="0" algn="ctr">
                        <a:spcBef>
                          <a:spcPts val="0"/>
                        </a:spcBef>
                        <a:spcAft>
                          <a:spcPts val="0"/>
                        </a:spcAft>
                        <a:buNone/>
                      </a:pPr>
                      <a:r>
                        <a:rPr lang="es">
                          <a:solidFill>
                            <a:schemeClr val="dk1"/>
                          </a:solidFill>
                          <a:latin typeface="Calibri"/>
                          <a:ea typeface="Calibri"/>
                          <a:cs typeface="Calibri"/>
                          <a:sym typeface="Calibri"/>
                        </a:rPr>
                        <a:t>Not registered with COTO</a:t>
                      </a:r>
                      <a:endParaRPr>
                        <a:solidFill>
                          <a:schemeClr val="dk1"/>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541275">
                <a:tc>
                  <a:txBody>
                    <a:bodyPr/>
                    <a:lstStyle/>
                    <a:p>
                      <a:pPr indent="0" lvl="0" marL="0" rtl="0" algn="ctr">
                        <a:spcBef>
                          <a:spcPts val="0"/>
                        </a:spcBef>
                        <a:spcAft>
                          <a:spcPts val="0"/>
                        </a:spcAft>
                        <a:buNone/>
                      </a:pPr>
                      <a:r>
                        <a:rPr lang="es">
                          <a:solidFill>
                            <a:schemeClr val="dk1"/>
                          </a:solidFill>
                          <a:latin typeface="Calibri"/>
                          <a:ea typeface="Calibri"/>
                          <a:cs typeface="Calibri"/>
                          <a:sym typeface="Calibri"/>
                        </a:rPr>
                        <a:t>Waiting for provisional registration status</a:t>
                      </a:r>
                      <a:endParaRPr>
                        <a:solidFill>
                          <a:schemeClr val="dk1"/>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562900">
                <a:tc>
                  <a:txBody>
                    <a:bodyPr/>
                    <a:lstStyle/>
                    <a:p>
                      <a:pPr indent="0" lvl="0" marL="0" rtl="0" algn="ctr">
                        <a:spcBef>
                          <a:spcPts val="0"/>
                        </a:spcBef>
                        <a:spcAft>
                          <a:spcPts val="0"/>
                        </a:spcAft>
                        <a:buNone/>
                      </a:pPr>
                      <a:r>
                        <a:rPr lang="es">
                          <a:solidFill>
                            <a:schemeClr val="dk1"/>
                          </a:solidFill>
                          <a:latin typeface="Calibri"/>
                          <a:ea typeface="Calibri"/>
                          <a:cs typeface="Calibri"/>
                          <a:sym typeface="Calibri"/>
                        </a:rPr>
                        <a:t>Waiting for general registration status</a:t>
                      </a:r>
                      <a:endParaRPr>
                        <a:solidFill>
                          <a:schemeClr val="dk1"/>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FF0000"/>
                          </a:solidFill>
                          <a:latin typeface="Calibri"/>
                          <a:ea typeface="Calibri"/>
                          <a:cs typeface="Calibri"/>
                          <a:sym typeface="Calibri"/>
                        </a:rPr>
                        <a:t>x</a:t>
                      </a:r>
                      <a:endParaRPr sz="2400">
                        <a:solidFill>
                          <a:srgbClr val="FF0000"/>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541275">
                <a:tc>
                  <a:txBody>
                    <a:bodyPr/>
                    <a:lstStyle/>
                    <a:p>
                      <a:pPr indent="0" lvl="0" marL="0" rtl="0" algn="ctr">
                        <a:spcBef>
                          <a:spcPts val="0"/>
                        </a:spcBef>
                        <a:spcAft>
                          <a:spcPts val="0"/>
                        </a:spcAft>
                        <a:buNone/>
                      </a:pPr>
                      <a:r>
                        <a:rPr lang="es">
                          <a:solidFill>
                            <a:schemeClr val="dk1"/>
                          </a:solidFill>
                          <a:latin typeface="Calibri"/>
                          <a:ea typeface="Calibri"/>
                          <a:cs typeface="Calibri"/>
                          <a:sym typeface="Calibri"/>
                        </a:rPr>
                        <a:t>Obtained provisional registration status</a:t>
                      </a:r>
                      <a:endParaRPr>
                        <a:solidFill>
                          <a:schemeClr val="dk1"/>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r h="424050">
                <a:tc>
                  <a:txBody>
                    <a:bodyPr/>
                    <a:lstStyle/>
                    <a:p>
                      <a:pPr indent="0" lvl="0" marL="0" rtl="0" algn="ctr">
                        <a:spcBef>
                          <a:spcPts val="0"/>
                        </a:spcBef>
                        <a:spcAft>
                          <a:spcPts val="0"/>
                        </a:spcAft>
                        <a:buNone/>
                      </a:pPr>
                      <a:r>
                        <a:rPr lang="es">
                          <a:solidFill>
                            <a:schemeClr val="dk1"/>
                          </a:solidFill>
                          <a:latin typeface="Calibri"/>
                          <a:ea typeface="Calibri"/>
                          <a:cs typeface="Calibri"/>
                          <a:sym typeface="Calibri"/>
                        </a:rPr>
                        <a:t>Obtained</a:t>
                      </a:r>
                      <a:r>
                        <a:rPr lang="es">
                          <a:solidFill>
                            <a:schemeClr val="dk1"/>
                          </a:solidFill>
                          <a:latin typeface="Calibri"/>
                          <a:ea typeface="Calibri"/>
                          <a:cs typeface="Calibri"/>
                          <a:sym typeface="Calibri"/>
                        </a:rPr>
                        <a:t> </a:t>
                      </a:r>
                      <a:r>
                        <a:rPr lang="es">
                          <a:solidFill>
                            <a:schemeClr val="dk1"/>
                          </a:solidFill>
                          <a:latin typeface="Calibri"/>
                          <a:ea typeface="Calibri"/>
                          <a:cs typeface="Calibri"/>
                          <a:sym typeface="Calibri"/>
                        </a:rPr>
                        <a:t>general</a:t>
                      </a:r>
                      <a:r>
                        <a:rPr lang="es">
                          <a:solidFill>
                            <a:schemeClr val="dk1"/>
                          </a:solidFill>
                          <a:latin typeface="Calibri"/>
                          <a:ea typeface="Calibri"/>
                          <a:cs typeface="Calibri"/>
                          <a:sym typeface="Calibri"/>
                        </a:rPr>
                        <a:t> registration status</a:t>
                      </a:r>
                      <a:endParaRPr>
                        <a:solidFill>
                          <a:schemeClr val="dk1"/>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c>
                  <a:txBody>
                    <a:bodyPr/>
                    <a:lstStyle/>
                    <a:p>
                      <a:pPr indent="0" lvl="0" marL="0" rtl="0" algn="ctr">
                        <a:spcBef>
                          <a:spcPts val="0"/>
                        </a:spcBef>
                        <a:spcAft>
                          <a:spcPts val="0"/>
                        </a:spcAft>
                        <a:buNone/>
                      </a:pPr>
                      <a:r>
                        <a:rPr lang="es" sz="2400">
                          <a:solidFill>
                            <a:srgbClr val="6AA84F"/>
                          </a:solidFill>
                          <a:latin typeface="Calibri"/>
                          <a:ea typeface="Calibri"/>
                          <a:cs typeface="Calibri"/>
                          <a:sym typeface="Calibri"/>
                        </a:rPr>
                        <a:t>✓</a:t>
                      </a:r>
                      <a:endParaRPr sz="2400">
                        <a:solidFill>
                          <a:srgbClr val="6AA84F"/>
                        </a:solidFill>
                        <a:latin typeface="Calibri"/>
                        <a:ea typeface="Calibri"/>
                        <a:cs typeface="Calibri"/>
                        <a:sym typeface="Calibri"/>
                      </a:endParaRPr>
                    </a:p>
                  </a:txBody>
                  <a:tcPr marT="91425" marB="91425" marR="91425" marL="91425" anchor="ctr">
                    <a:lnL cap="flat" cmpd="sng" w="9525">
                      <a:solidFill>
                        <a:srgbClr val="002868"/>
                      </a:solidFill>
                      <a:prstDash val="solid"/>
                      <a:round/>
                      <a:headEnd len="sm" w="sm" type="none"/>
                      <a:tailEnd len="sm" w="sm" type="none"/>
                    </a:lnL>
                    <a:lnR cap="flat" cmpd="sng" w="9525">
                      <a:solidFill>
                        <a:srgbClr val="002868"/>
                      </a:solidFill>
                      <a:prstDash val="solid"/>
                      <a:round/>
                      <a:headEnd len="sm" w="sm" type="none"/>
                      <a:tailEnd len="sm" w="sm" type="none"/>
                    </a:lnR>
                    <a:lnT cap="flat" cmpd="sng" w="9525">
                      <a:solidFill>
                        <a:srgbClr val="002868"/>
                      </a:solidFill>
                      <a:prstDash val="solid"/>
                      <a:round/>
                      <a:headEnd len="sm" w="sm" type="none"/>
                      <a:tailEnd len="sm" w="sm" type="none"/>
                    </a:lnT>
                    <a:lnB cap="flat" cmpd="sng" w="9525">
                      <a:solidFill>
                        <a:srgbClr val="002868"/>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9" name="Shape 199"/>
        <p:cNvGrpSpPr/>
        <p:nvPr/>
      </p:nvGrpSpPr>
      <p:grpSpPr>
        <a:xfrm>
          <a:off x="0" y="0"/>
          <a:ext cx="0" cy="0"/>
          <a:chOff x="0" y="0"/>
          <a:chExt cx="0" cy="0"/>
        </a:xfrm>
      </p:grpSpPr>
      <p:sp>
        <p:nvSpPr>
          <p:cNvPr id="200" name="Google Shape;200;p30"/>
          <p:cNvSpPr/>
          <p:nvPr/>
        </p:nvSpPr>
        <p:spPr>
          <a:xfrm>
            <a:off x="4896875" y="1280350"/>
            <a:ext cx="3657600" cy="2488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6000">
                <a:solidFill>
                  <a:schemeClr val="lt1"/>
                </a:solidFill>
                <a:latin typeface="Calibri"/>
                <a:ea typeface="Calibri"/>
                <a:cs typeface="Calibri"/>
                <a:sym typeface="Calibri"/>
              </a:rPr>
              <a:t>03</a:t>
            </a:r>
            <a:endParaRPr b="1" sz="6000">
              <a:solidFill>
                <a:schemeClr val="lt1"/>
              </a:solidFill>
              <a:latin typeface="Calibri"/>
              <a:ea typeface="Calibri"/>
              <a:cs typeface="Calibri"/>
              <a:sym typeface="Calibri"/>
            </a:endParaRPr>
          </a:p>
          <a:p>
            <a:pPr indent="0" lvl="0" marL="0" rtl="0" algn="l">
              <a:spcBef>
                <a:spcPts val="0"/>
              </a:spcBef>
              <a:spcAft>
                <a:spcPts val="0"/>
              </a:spcAft>
              <a:buNone/>
            </a:pPr>
            <a:r>
              <a:rPr b="1" lang="es" sz="3600">
                <a:solidFill>
                  <a:schemeClr val="lt1"/>
                </a:solidFill>
                <a:latin typeface="Calibri"/>
                <a:ea typeface="Calibri"/>
                <a:cs typeface="Calibri"/>
                <a:sym typeface="Calibri"/>
              </a:rPr>
              <a:t>Professional Liability Insurance</a:t>
            </a:r>
            <a:endParaRPr b="1" sz="3600">
              <a:solidFill>
                <a:schemeClr val="lt1"/>
              </a:solidFill>
              <a:latin typeface="Calibri"/>
              <a:ea typeface="Calibri"/>
              <a:cs typeface="Calibri"/>
              <a:sym typeface="Calibri"/>
            </a:endParaRPr>
          </a:p>
        </p:txBody>
      </p:sp>
      <p:pic>
        <p:nvPicPr>
          <p:cNvPr id="201" name="Google Shape;201;p30"/>
          <p:cNvPicPr preferRelativeResize="0"/>
          <p:nvPr/>
        </p:nvPicPr>
        <p:blipFill>
          <a:blip r:embed="rId3">
            <a:alphaModFix/>
          </a:blip>
          <a:stretch>
            <a:fillRect/>
          </a:stretch>
        </p:blipFill>
        <p:spPr>
          <a:xfrm>
            <a:off x="112650" y="228400"/>
            <a:ext cx="4592075" cy="4592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1D262D"/>
      </a:dk1>
      <a:lt1>
        <a:srgbClr val="FFFFFF"/>
      </a:lt1>
      <a:dk2>
        <a:srgbClr val="253F67"/>
      </a:dk2>
      <a:lt2>
        <a:srgbClr val="FFFFFF"/>
      </a:lt2>
      <a:accent1>
        <a:srgbClr val="F77D20"/>
      </a:accent1>
      <a:accent2>
        <a:srgbClr val="253F67"/>
      </a:accent2>
      <a:accent3>
        <a:srgbClr val="DF957A"/>
      </a:accent3>
      <a:accent4>
        <a:srgbClr val="CE5123"/>
      </a:accent4>
      <a:accent5>
        <a:srgbClr val="EB845F"/>
      </a:accent5>
      <a:accent6>
        <a:srgbClr val="99634F"/>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